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3" r:id="rId3"/>
  </p:sldMasterIdLst>
  <p:notesMasterIdLst>
    <p:notesMasterId r:id="rId5"/>
  </p:notesMasterIdLst>
  <p:handoutMasterIdLst>
    <p:handoutMasterId r:id="rId36"/>
  </p:handoutMasterIdLst>
  <p:sldIdLst>
    <p:sldId id="256" r:id="rId4"/>
    <p:sldId id="610" r:id="rId6"/>
    <p:sldId id="280" r:id="rId7"/>
    <p:sldId id="279" r:id="rId8"/>
    <p:sldId id="281" r:id="rId9"/>
    <p:sldId id="329" r:id="rId10"/>
    <p:sldId id="330" r:id="rId11"/>
    <p:sldId id="283" r:id="rId12"/>
    <p:sldId id="669" r:id="rId13"/>
    <p:sldId id="670" r:id="rId14"/>
    <p:sldId id="334" r:id="rId15"/>
    <p:sldId id="645" r:id="rId16"/>
    <p:sldId id="277" r:id="rId17"/>
    <p:sldId id="333" r:id="rId18"/>
    <p:sldId id="335" r:id="rId19"/>
    <p:sldId id="666" r:id="rId20"/>
    <p:sldId id="288" r:id="rId21"/>
    <p:sldId id="289" r:id="rId22"/>
    <p:sldId id="290" r:id="rId23"/>
    <p:sldId id="291" r:id="rId24"/>
    <p:sldId id="292" r:id="rId25"/>
    <p:sldId id="293" r:id="rId26"/>
    <p:sldId id="294" r:id="rId27"/>
    <p:sldId id="612" r:id="rId28"/>
    <p:sldId id="298" r:id="rId29"/>
    <p:sldId id="299" r:id="rId30"/>
    <p:sldId id="300" r:id="rId31"/>
    <p:sldId id="672" r:id="rId32"/>
    <p:sldId id="606" r:id="rId33"/>
    <p:sldId id="295" r:id="rId34"/>
    <p:sldId id="692" r:id="rId35"/>
  </p:sldIdLst>
  <p:sldSz cx="9144000" cy="5143500" type="screen16x9"/>
  <p:notesSz cx="6858000" cy="9144000"/>
  <p:embeddedFontLst>
    <p:embeddedFont>
      <p:font typeface="黑体" panose="02010609060101010101" pitchFamily="49" charset="-122"/>
      <p:regular r:id="rId41"/>
    </p:embeddedFont>
    <p:embeddedFont>
      <p:font typeface="微软雅黑" panose="020B0503020204020204" pitchFamily="34" charset="-122"/>
      <p:regular r:id="rId42"/>
    </p:embeddedFont>
    <p:embeddedFont>
      <p:font typeface="Calibri" panose="020F0502020204030204" charset="0"/>
      <p:regular r:id="rId43"/>
      <p:bold r:id="rId44"/>
      <p:italic r:id="rId45"/>
      <p:boldItalic r:id="rId46"/>
    </p:embeddedFont>
    <p:embeddedFont>
      <p:font typeface="等线" panose="02010600030101010101" charset="-122"/>
      <p:regular r:id="rId47"/>
    </p:embeddedFont>
    <p:embeddedFont>
      <p:font typeface="仿宋" panose="02010609060101010101" charset="-122"/>
      <p:regular r:id="rId48"/>
    </p:embeddedFont>
    <p:embeddedFont>
      <p:font typeface="方正宋刻本秀楷简体" panose="02010600030101010101" charset="-122"/>
      <p:regular r:id="rId49"/>
    </p:embeddedFont>
    <p:embeddedFont>
      <p:font typeface="Calibri" panose="020F0502020204030204"/>
      <p:regular r:id="rId50"/>
      <p:bold r:id="rId51"/>
      <p:italic r:id="rId52"/>
      <p:boldItalic r:id="rId53"/>
    </p:embeddedFont>
    <p:embeddedFont>
      <p:font typeface="方正粗黑宋简体" panose="02000000000000000000" charset="-122"/>
      <p:regular r:id="rId54"/>
    </p:embeddedFont>
    <p:embeddedFont>
      <p:font typeface="楷体" panose="02010609060101010101" charset="-122"/>
      <p:regular r:id="rId55"/>
    </p:embeddedFont>
    <p:embeddedFont>
      <p:font typeface="华文新魏" panose="02010800040101010101" charset="-122"/>
      <p:regular r:id="rId56"/>
    </p:embeddedFont>
    <p:embeddedFont>
      <p:font typeface="华文行楷" panose="02010800040101010101" charset="-122"/>
      <p:regular r:id="rId57"/>
    </p:embeddedFont>
    <p:embeddedFont>
      <p:font typeface="楷体_GB2312" panose="02010609030101010101" pitchFamily="49" charset="-122"/>
      <p:regular r:id="rId58"/>
    </p:embeddedFont>
    <p:embeddedFont>
      <p:font typeface="华文楷体" panose="02010600040101010101" charset="-122"/>
      <p:regular r:id="rId59"/>
    </p:embeddedFont>
  </p:embeddedFontLst>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1" orient="horz" pos="1625" userDrawn="1">
          <p15:clr>
            <a:srgbClr val="A4A3A4"/>
          </p15:clr>
        </p15:guide>
        <p15:guide id="2" pos="289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c" initials="" lastIdx="1" clrIdx="0"/>
  <p:cmAuthor id="1" name="AutoBVT" initials="A" lastIdx="15" clrIdx="0"/>
  <p:cmAuthor id="2" name="FtpDown" initials="F" lastIdx="2" clrIdx="0"/>
  <p:cmAuthor id="3" name="hehe" initials="" lastIdx="2" clrIdx="0"/>
  <p:cmAuthor id="4" name="新课标第一网" initials="新" lastIdx="0" clrIdx="0"/>
  <p:cmAuthor id="5" name="Administrator" initials="A" lastIdx="1" clrIdx="4"/>
  <p:cmAuthor id="6" name="jh" initials="j" lastIdx="0" clrIdx="0"/>
  <p:cmAuthor id="7" name="www.xkb1.com" initials="w" lastIdx="0" clrIdx="1"/>
  <p:cmAuthor id="8" name="ming qiu" initials="m" lastIdx="0" clrIdx="1"/>
  <p:cmAuthor id="9" name="姜伟光" initials="姜" lastIdx="0" clrIdx="0"/>
  <p:cmAuthor id="10" name="jc2" initials="j" lastIdx="0" clrIdx="9"/>
  <p:cmAuthor id="11" name="Windows 用户" initials="W" lastIdx="0" clrIdx="0"/>
  <p:cmAuthor id="12" name="jinli" initials="j" lastIdx="0" clrIdx="0"/>
  <p:cmAuthor id="13" name="PC" initials="P" lastIdx="0" clrIdx="12"/>
  <p:cmAuthor id="15" name="李丽" initials="李" lastIdx="0" clrIdx="14"/>
  <p:cmAuthor id="16" name="Nicole Li  李倩" initials="N" lastIdx="0" clrIdx="0"/>
  <p:cmAuthor id="17" name="admin" initials="a" lastIdx="0" clrIdx="0"/>
  <p:cmAuthor id="18" name="222" initials="2" lastIdx="0" clrIdx="0"/>
  <p:cmAuthor id="19" name="Vivian Liu" initials="" lastIdx="0" clrIdx="1"/>
  <p:cmAuthor id="21" name="ASUS" initials="" lastIdx="0" clrIdx="20"/>
  <p:cmAuthor id="22" name="孙宇婷" initials="" lastIdx="0" clrIdx="21"/>
  <p:cmAuthor id="23" name="Microsoft Office 用户" initials="Office [23]" lastIdx="0" clrIdx="22"/>
  <p:cmAuthor id="24" name="chenl" initials="" lastIdx="0" clrIdx="0"/>
  <p:cmAuthor id="25" name="王羽熙" initials="" lastIdx="0" clrIdx="24"/>
  <p:cmAuthor id="26" name="刘刘" initials="" lastIdx="0" clrIdx="20"/>
  <p:cmAuthor id="27" name="张 林娜" initials="" lastIdx="0" clrIdx="0"/>
  <p:cmAuthor id="28" name="LJH" initials="" lastIdx="0" clrIdx="0"/>
  <p:cmAuthor id="29" name="未知用户1" initials="" lastIdx="0" clrIdx="22"/>
  <p:cmAuthor id="30" name="liqian bao" initials="lb" lastIdx="0" clrIdx="29"/>
  <p:cmAuthor id="31" name="叶子" initials="" lastIdx="0" clrIdx="27"/>
  <p:cmAuthor id="32" name="Dino._6ZFrB7nA" initials="" lastIdx="0" clrIdx="1"/>
  <p:cmAuthor id="33" name="陈庆" initials="" lastIdx="0" clrIdx="31"/>
  <p:cmAuthor id="76" name="1637354872@qq.com" initials="1" lastIdx="1" clrIdx="25"/>
  <p:cmAuthor id="34" name="陈芳" initials="" lastIdx="0" clrIdx="35"/>
  <p:cmAuthor id="14" name="user" initials="u" lastIdx="0" clrIdx="0"/>
  <p:cmAuthor id="20" name="hanying" initials="h" lastIdx="0" clrIdx="19"/>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228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860" autoAdjust="0"/>
    <p:restoredTop sz="95902" autoAdjust="0"/>
  </p:normalViewPr>
  <p:slideViewPr>
    <p:cSldViewPr showGuides="1">
      <p:cViewPr varScale="1">
        <p:scale>
          <a:sx n="146" d="100"/>
          <a:sy n="146" d="100"/>
        </p:scale>
        <p:origin x="-624" y="-90"/>
      </p:cViewPr>
      <p:guideLst>
        <p:guide orient="horz" pos="1620"/>
        <p:guide pos="2880"/>
        <p:guide orient="horz" pos="1625"/>
        <p:guide pos="2893"/>
      </p:guideLst>
    </p:cSldViewPr>
  </p:slideViewPr>
  <p:notesTextViewPr>
    <p:cViewPr>
      <p:scale>
        <a:sx n="100" d="100"/>
        <a:sy n="100" d="100"/>
      </p:scale>
      <p:origin x="0" y="0"/>
    </p:cViewPr>
  </p:notesTextViewPr>
  <p:sorterViewPr>
    <p:cViewPr varScale="1">
      <p:scale>
        <a:sx n="100" d="100"/>
        <a:sy n="100" d="100"/>
      </p:scale>
      <p:origin x="0" y="-333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0" Type="http://schemas.openxmlformats.org/officeDocument/2006/relationships/tags" Target="tags/tag40.xml"/><Relationship Id="rId6" Type="http://schemas.openxmlformats.org/officeDocument/2006/relationships/slide" Target="slides/slide2.xml"/><Relationship Id="rId59" Type="http://schemas.openxmlformats.org/officeDocument/2006/relationships/font" Target="fonts/font19.fntdata"/><Relationship Id="rId58" Type="http://schemas.openxmlformats.org/officeDocument/2006/relationships/font" Target="fonts/font18.fntdata"/><Relationship Id="rId57" Type="http://schemas.openxmlformats.org/officeDocument/2006/relationships/font" Target="fonts/font17.fntdata"/><Relationship Id="rId56" Type="http://schemas.openxmlformats.org/officeDocument/2006/relationships/font" Target="fonts/font16.fntdata"/><Relationship Id="rId55" Type="http://schemas.openxmlformats.org/officeDocument/2006/relationships/font" Target="fonts/font15.fntdata"/><Relationship Id="rId54" Type="http://schemas.openxmlformats.org/officeDocument/2006/relationships/font" Target="fonts/font14.fntdata"/><Relationship Id="rId53" Type="http://schemas.openxmlformats.org/officeDocument/2006/relationships/font" Target="fonts/font13.fntdata"/><Relationship Id="rId52" Type="http://schemas.openxmlformats.org/officeDocument/2006/relationships/font" Target="fonts/font12.fntdata"/><Relationship Id="rId51" Type="http://schemas.openxmlformats.org/officeDocument/2006/relationships/font" Target="fonts/font11.fntdata"/><Relationship Id="rId50" Type="http://schemas.openxmlformats.org/officeDocument/2006/relationships/font" Target="fonts/font10.fntdata"/><Relationship Id="rId5" Type="http://schemas.openxmlformats.org/officeDocument/2006/relationships/notesMaster" Target="notesMasters/notesMaster1.xml"/><Relationship Id="rId49" Type="http://schemas.openxmlformats.org/officeDocument/2006/relationships/font" Target="fonts/font9.fntdata"/><Relationship Id="rId48" Type="http://schemas.openxmlformats.org/officeDocument/2006/relationships/font" Target="fonts/font8.fntdata"/><Relationship Id="rId47" Type="http://schemas.openxmlformats.org/officeDocument/2006/relationships/font" Target="fonts/font7.fntdata"/><Relationship Id="rId46" Type="http://schemas.openxmlformats.org/officeDocument/2006/relationships/font" Target="fonts/font6.fntdata"/><Relationship Id="rId45" Type="http://schemas.openxmlformats.org/officeDocument/2006/relationships/font" Target="fonts/font5.fntdata"/><Relationship Id="rId44" Type="http://schemas.openxmlformats.org/officeDocument/2006/relationships/font" Target="fonts/font4.fntdata"/><Relationship Id="rId43" Type="http://schemas.openxmlformats.org/officeDocument/2006/relationships/font" Target="fonts/font3.fntdata"/><Relationship Id="rId42" Type="http://schemas.openxmlformats.org/officeDocument/2006/relationships/font" Target="fonts/font2.fntdata"/><Relationship Id="rId41" Type="http://schemas.openxmlformats.org/officeDocument/2006/relationships/font" Target="fonts/font1.fntdata"/><Relationship Id="rId40" Type="http://schemas.openxmlformats.org/officeDocument/2006/relationships/commentAuthors" Target="commentAuthors.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6-15T10:07:48.931" idx="8">
    <p:pos x="7680" y="147"/>
    <p:text>需要增加化石考古的相关内容</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BF31D3-DEB4-4A1E-A1B7-07078E1EFD3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DCA8C8-CBAE-47AB-AB2B-412F05DC262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DCA8C8-CBAE-47AB-AB2B-412F05DC262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DCA8C8-CBAE-47AB-AB2B-412F05DC262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DDCA8C8-CBAE-47AB-AB2B-412F05DC262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提问：这些石器的用途分别是什么？</a:t>
            </a:r>
            <a:endParaRPr lang="zh-CN" altLang="en-US" dirty="0"/>
          </a:p>
        </p:txBody>
      </p:sp>
      <p:sp>
        <p:nvSpPr>
          <p:cNvPr id="4" name="灯片编号占位符 3"/>
          <p:cNvSpPr>
            <a:spLocks noGrp="1"/>
          </p:cNvSpPr>
          <p:nvPr>
            <p:ph type="sldNum" sz="quarter" idx="10"/>
          </p:nvPr>
        </p:nvSpPr>
        <p:spPr/>
        <p:txBody>
          <a:bodyPr/>
          <a:lstStyle/>
          <a:p>
            <a:fld id="{EC13E093-D067-413A-91FA-169B92316C8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C13E093-D067-413A-91FA-169B92316C8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C13E093-D067-413A-91FA-169B92316C8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C13E093-D067-413A-91FA-169B92316C8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C13E093-D067-413A-91FA-169B92316C8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DDCA8C8-CBAE-47AB-AB2B-412F05DC262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DDCA8C8-CBAE-47AB-AB2B-412F05DC262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11AC9B1-FD06-4238-BED2-875F2116BDB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62" tIns="34288" rIns="68562" bIns="34288" rtlCol="0" anchor="ctr"/>
          <a:lstStyle/>
          <a:p>
            <a:pPr algn="ctr" fontAlgn="base"/>
            <a:endParaRPr lang="zh-CN" altLang="en-US" sz="100" strike="noStrike" noProof="1">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5565"/>
            <a:ext cx="2743200" cy="365080"/>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5565"/>
            <a:ext cx="4114800" cy="365080"/>
          </a:xfrm>
        </p:spPr>
        <p:txBody>
          <a:bodyPr/>
          <a:lstStyle/>
          <a:p>
            <a:endParaRPr lang="zh-CN" altLang="en-US"/>
          </a:p>
        </p:txBody>
      </p:sp>
      <p:sp>
        <p:nvSpPr>
          <p:cNvPr id="5" name="灯片编号占位符 4"/>
          <p:cNvSpPr>
            <a:spLocks noGrp="1"/>
          </p:cNvSpPr>
          <p:nvPr>
            <p:ph type="sldNum" sz="quarter" idx="12"/>
          </p:nvPr>
        </p:nvSpPr>
        <p:spPr>
          <a:xfrm>
            <a:off x="8610600" y="6355565"/>
            <a:ext cx="2743200" cy="365080"/>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5565"/>
            <a:ext cx="2743200" cy="365080"/>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5565"/>
            <a:ext cx="4114800" cy="365080"/>
          </a:xfrm>
        </p:spPr>
        <p:txBody>
          <a:bodyPr/>
          <a:lstStyle/>
          <a:p>
            <a:endParaRPr lang="zh-CN" altLang="en-US"/>
          </a:p>
        </p:txBody>
      </p:sp>
      <p:sp>
        <p:nvSpPr>
          <p:cNvPr id="5" name="灯片编号占位符 4"/>
          <p:cNvSpPr>
            <a:spLocks noGrp="1"/>
          </p:cNvSpPr>
          <p:nvPr>
            <p:ph type="sldNum" sz="quarter" idx="12"/>
          </p:nvPr>
        </p:nvSpPr>
        <p:spPr>
          <a:xfrm>
            <a:off x="8610600" y="6355565"/>
            <a:ext cx="2743200" cy="365080"/>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5565"/>
            <a:ext cx="2743200" cy="365080"/>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5565"/>
            <a:ext cx="4114800" cy="365080"/>
          </a:xfrm>
        </p:spPr>
        <p:txBody>
          <a:bodyPr/>
          <a:lstStyle/>
          <a:p>
            <a:endParaRPr lang="zh-CN" altLang="en-US"/>
          </a:p>
        </p:txBody>
      </p:sp>
      <p:sp>
        <p:nvSpPr>
          <p:cNvPr id="5" name="灯片编号占位符 4"/>
          <p:cNvSpPr>
            <a:spLocks noGrp="1"/>
          </p:cNvSpPr>
          <p:nvPr>
            <p:ph type="sldNum" sz="quarter" idx="12"/>
          </p:nvPr>
        </p:nvSpPr>
        <p:spPr>
          <a:xfrm>
            <a:off x="8610600" y="6355565"/>
            <a:ext cx="2743200" cy="365080"/>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课后作业">
    <p:bg>
      <p:bgPr>
        <a:solidFill>
          <a:schemeClr val="bg2"/>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学习目标">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66" tIns="34288" rIns="68566" bIns="34288" rtlCol="0" anchor="ctr"/>
          <a:lstStyle/>
          <a:p>
            <a:pPr algn="ctr" fontAlgn="base"/>
            <a:endParaRPr lang="zh-CN" altLang="en-US" sz="100" strike="noStrike" noProof="1"/>
          </a:p>
        </p:txBody>
      </p:sp>
      <p:sp>
        <p:nvSpPr>
          <p:cNvPr id="5" name="文本框 5"/>
          <p:cNvSpPr txBox="1"/>
          <p:nvPr userDrawn="1"/>
        </p:nvSpPr>
        <p:spPr>
          <a:xfrm>
            <a:off x="621888" y="96858"/>
            <a:ext cx="1656184" cy="436245"/>
          </a:xfrm>
          <a:prstGeom prst="rect">
            <a:avLst/>
          </a:prstGeom>
          <a:noFill/>
        </p:spPr>
        <p:txBody>
          <a:bodyPr wrap="square" lIns="68566" tIns="34288" rIns="68566" bIns="34288" rtlCol="0">
            <a:spAutoFit/>
          </a:bodyPr>
          <a:lstStyle/>
          <a:p>
            <a:r>
              <a:rPr lang="zh-CN" altLang="en-US" sz="2400" dirty="0" smtClean="0">
                <a:latin typeface="黑体" panose="02010609060101010101" pitchFamily="49" charset="-122"/>
                <a:ea typeface="黑体" panose="02010609060101010101" pitchFamily="49" charset="-122"/>
              </a:rPr>
              <a:t>学习目标</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66" tIns="34288" rIns="68566" bIns="34288" rtlCol="0" anchor="ctr"/>
          <a:lstStyle/>
          <a:p>
            <a:pPr algn="ctr" fontAlgn="base"/>
            <a:endParaRPr lang="zh-CN" altLang="en-US" sz="100" strike="noStrike" noProof="1"/>
          </a:p>
        </p:txBody>
      </p:sp>
      <p:sp>
        <p:nvSpPr>
          <p:cNvPr id="5" name="文本框 5"/>
          <p:cNvSpPr txBox="1"/>
          <p:nvPr userDrawn="1"/>
        </p:nvSpPr>
        <p:spPr>
          <a:xfrm>
            <a:off x="621888" y="96858"/>
            <a:ext cx="1656184" cy="436245"/>
          </a:xfrm>
          <a:prstGeom prst="rect">
            <a:avLst/>
          </a:prstGeom>
          <a:noFill/>
        </p:spPr>
        <p:txBody>
          <a:bodyPr wrap="square" lIns="68566" tIns="34288" rIns="68566" bIns="34288" rtlCol="0">
            <a:spAutoFit/>
          </a:bodyPr>
          <a:lstStyle/>
          <a:p>
            <a:r>
              <a:rPr lang="zh-CN" altLang="en-US" sz="2400" dirty="0" smtClean="0">
                <a:latin typeface="黑体" panose="02010609060101010101" pitchFamily="49" charset="-122"/>
                <a:ea typeface="黑体" panose="02010609060101010101" pitchFamily="49" charset="-122"/>
              </a:rPr>
              <a:t>新课导入</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复习回顾">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66" tIns="34288" rIns="68566" bIns="34288" rtlCol="0" anchor="ctr"/>
          <a:lstStyle/>
          <a:p>
            <a:pPr algn="ctr" fontAlgn="base"/>
            <a:endParaRPr lang="zh-CN" altLang="en-US" sz="100" strike="noStrike" noProof="1"/>
          </a:p>
        </p:txBody>
      </p:sp>
      <p:sp>
        <p:nvSpPr>
          <p:cNvPr id="5" name="文本框 5"/>
          <p:cNvSpPr txBox="1"/>
          <p:nvPr userDrawn="1"/>
        </p:nvSpPr>
        <p:spPr>
          <a:xfrm>
            <a:off x="621888" y="96859"/>
            <a:ext cx="1656184" cy="436245"/>
          </a:xfrm>
          <a:prstGeom prst="rect">
            <a:avLst/>
          </a:prstGeom>
          <a:noFill/>
        </p:spPr>
        <p:txBody>
          <a:bodyPr wrap="square" lIns="68566" tIns="34288" rIns="68566" bIns="34288" rtlCol="0">
            <a:spAutoFit/>
          </a:bodyPr>
          <a:lstStyle/>
          <a:p>
            <a:r>
              <a:rPr lang="zh-CN" altLang="en-US" sz="2400" smtClean="0">
                <a:latin typeface="黑体" panose="02010609060101010101" pitchFamily="49" charset="-122"/>
                <a:ea typeface="黑体" panose="02010609060101010101" pitchFamily="49" charset="-122"/>
              </a:rPr>
              <a:t>复习回顾</a:t>
            </a:r>
            <a:endParaRPr lang="en-US" altLang="zh-CN" sz="2400" smtClean="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课堂总结">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66" tIns="34288" rIns="68566" bIns="34288" rtlCol="0" anchor="ctr"/>
          <a:lstStyle/>
          <a:p>
            <a:pPr algn="ctr" fontAlgn="base"/>
            <a:endParaRPr lang="zh-CN" altLang="en-US" sz="100" strike="noStrike" noProof="1"/>
          </a:p>
        </p:txBody>
      </p:sp>
      <p:sp>
        <p:nvSpPr>
          <p:cNvPr id="5" name="文本框 5"/>
          <p:cNvSpPr txBox="1"/>
          <p:nvPr userDrawn="1"/>
        </p:nvSpPr>
        <p:spPr>
          <a:xfrm>
            <a:off x="621888" y="96858"/>
            <a:ext cx="1656184" cy="436245"/>
          </a:xfrm>
          <a:prstGeom prst="rect">
            <a:avLst/>
          </a:prstGeom>
          <a:noFill/>
        </p:spPr>
        <p:txBody>
          <a:bodyPr wrap="square" lIns="68566" tIns="34288" rIns="68566" bIns="34288" rtlCol="0">
            <a:spAutoFit/>
          </a:bodyPr>
          <a:lstStyle/>
          <a:p>
            <a:r>
              <a:rPr lang="zh-CN" altLang="en-US" sz="2400" dirty="0" smtClean="0">
                <a:latin typeface="黑体" panose="02010609060101010101" pitchFamily="49" charset="-122"/>
                <a:ea typeface="黑体" panose="02010609060101010101" pitchFamily="49" charset="-122"/>
              </a:rPr>
              <a:t>课堂总结</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学习任务一">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66" tIns="34288" rIns="68566" bIns="34288" rtlCol="0" anchor="ctr"/>
          <a:lstStyle/>
          <a:p>
            <a:pPr algn="ctr" fontAlgn="base"/>
            <a:endParaRPr lang="zh-CN" altLang="en-US" sz="100" strike="noStrike" noProof="1"/>
          </a:p>
        </p:txBody>
      </p:sp>
      <p:sp>
        <p:nvSpPr>
          <p:cNvPr id="5" name="文本框 5"/>
          <p:cNvSpPr txBox="1"/>
          <p:nvPr userDrawn="1"/>
        </p:nvSpPr>
        <p:spPr>
          <a:xfrm>
            <a:off x="621888" y="96858"/>
            <a:ext cx="1933888" cy="436245"/>
          </a:xfrm>
          <a:prstGeom prst="rect">
            <a:avLst/>
          </a:prstGeom>
          <a:noFill/>
        </p:spPr>
        <p:txBody>
          <a:bodyPr wrap="square" lIns="68566" tIns="34288" rIns="68566" bIns="34288" rtlCol="0">
            <a:spAutoFit/>
          </a:bodyPr>
          <a:lstStyle/>
          <a:p>
            <a:r>
              <a:rPr lang="zh-CN" altLang="en-US" sz="2400" dirty="0" smtClean="0">
                <a:latin typeface="黑体" panose="02010609060101010101" pitchFamily="49" charset="-122"/>
                <a:ea typeface="黑体" panose="02010609060101010101" pitchFamily="49" charset="-122"/>
              </a:rPr>
              <a:t>学习任务一</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2045668" cy="354827"/>
            <a:chOff x="392112" y="375411"/>
            <a:chExt cx="2727556"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学习任务二">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66" tIns="34288" rIns="68566" bIns="34288" rtlCol="0" anchor="ctr"/>
          <a:lstStyle/>
          <a:p>
            <a:pPr algn="ctr" fontAlgn="base"/>
            <a:endParaRPr lang="zh-CN" altLang="en-US" sz="100" strike="noStrike" noProof="1"/>
          </a:p>
        </p:txBody>
      </p:sp>
      <p:sp>
        <p:nvSpPr>
          <p:cNvPr id="5" name="文本框 5"/>
          <p:cNvSpPr txBox="1"/>
          <p:nvPr userDrawn="1"/>
        </p:nvSpPr>
        <p:spPr>
          <a:xfrm>
            <a:off x="621888" y="96858"/>
            <a:ext cx="1933888" cy="436245"/>
          </a:xfrm>
          <a:prstGeom prst="rect">
            <a:avLst/>
          </a:prstGeom>
          <a:noFill/>
        </p:spPr>
        <p:txBody>
          <a:bodyPr wrap="square" lIns="68566" tIns="34288" rIns="68566" bIns="34288" rtlCol="0">
            <a:spAutoFit/>
          </a:bodyPr>
          <a:lstStyle/>
          <a:p>
            <a:r>
              <a:rPr lang="zh-CN" altLang="en-US" sz="2400" dirty="0" smtClean="0">
                <a:latin typeface="黑体" panose="02010609060101010101" pitchFamily="49" charset="-122"/>
                <a:ea typeface="黑体" panose="02010609060101010101" pitchFamily="49" charset="-122"/>
              </a:rPr>
              <a:t>学习任务二</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2045668" cy="354827"/>
            <a:chOff x="392112" y="375411"/>
            <a:chExt cx="2727556"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学习任务三">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285750" y="704856"/>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66" tIns="34288" rIns="68566" bIns="34288" rtlCol="0" anchor="ctr"/>
          <a:lstStyle/>
          <a:p>
            <a:pPr algn="ctr" fontAlgn="base"/>
            <a:endParaRPr lang="zh-CN" altLang="en-US" sz="100" strike="noStrike" noProof="1"/>
          </a:p>
        </p:txBody>
      </p:sp>
      <p:sp>
        <p:nvSpPr>
          <p:cNvPr id="5" name="文本框 5"/>
          <p:cNvSpPr txBox="1"/>
          <p:nvPr userDrawn="1"/>
        </p:nvSpPr>
        <p:spPr>
          <a:xfrm>
            <a:off x="621888" y="96858"/>
            <a:ext cx="1933888" cy="436245"/>
          </a:xfrm>
          <a:prstGeom prst="rect">
            <a:avLst/>
          </a:prstGeom>
          <a:noFill/>
        </p:spPr>
        <p:txBody>
          <a:bodyPr wrap="square" lIns="68566" tIns="34288" rIns="68566" bIns="34288" rtlCol="0">
            <a:spAutoFit/>
          </a:bodyPr>
          <a:lstStyle/>
          <a:p>
            <a:r>
              <a:rPr lang="zh-CN" altLang="en-US" sz="2400" dirty="0" smtClean="0">
                <a:latin typeface="黑体" panose="02010609060101010101" pitchFamily="49" charset="-122"/>
                <a:ea typeface="黑体" panose="02010609060101010101" pitchFamily="49" charset="-122"/>
              </a:rPr>
              <a:t>学习任务三</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2045668" cy="354827"/>
            <a:chOff x="392112" y="375411"/>
            <a:chExt cx="2727556"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9" name="直接连接符 8"/>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当堂训练">
    <p:spTree>
      <p:nvGrpSpPr>
        <p:cNvPr id="1" name=""/>
        <p:cNvGrpSpPr/>
        <p:nvPr/>
      </p:nvGrpSpPr>
      <p:grpSpPr>
        <a:xfrm>
          <a:off x="0" y="0"/>
          <a:ext cx="0" cy="0"/>
          <a:chOff x="0" y="0"/>
          <a:chExt cx="0" cy="0"/>
        </a:xfrm>
      </p:grpSpPr>
      <p:sp>
        <p:nvSpPr>
          <p:cNvPr id="2" name="文本框 5"/>
          <p:cNvSpPr txBox="1"/>
          <p:nvPr userDrawn="1"/>
        </p:nvSpPr>
        <p:spPr>
          <a:xfrm>
            <a:off x="621888" y="96858"/>
            <a:ext cx="1656184" cy="436245"/>
          </a:xfrm>
          <a:prstGeom prst="rect">
            <a:avLst/>
          </a:prstGeom>
          <a:noFill/>
        </p:spPr>
        <p:txBody>
          <a:bodyPr wrap="square" lIns="68566" tIns="34288" rIns="68566" bIns="34288" rtlCol="0">
            <a:spAutoFit/>
          </a:bodyPr>
          <a:lstStyle/>
          <a:p>
            <a:r>
              <a:rPr lang="zh-CN" altLang="en-US" sz="2400" dirty="0" smtClean="0">
                <a:latin typeface="黑体" panose="02010609060101010101" pitchFamily="49" charset="-122"/>
                <a:ea typeface="黑体" panose="02010609060101010101" pitchFamily="49" charset="-122"/>
              </a:rPr>
              <a:t>当堂训练</a:t>
            </a:r>
            <a:endParaRPr lang="zh-CN" altLang="en-US" sz="2400" dirty="0">
              <a:latin typeface="黑体" panose="02010609060101010101" pitchFamily="49" charset="-122"/>
              <a:ea typeface="黑体" panose="02010609060101010101" pitchFamily="49" charset="-122"/>
            </a:endParaRPr>
          </a:p>
        </p:txBody>
      </p:sp>
      <p:grpSp>
        <p:nvGrpSpPr>
          <p:cNvPr id="3" name="组合 2"/>
          <p:cNvGrpSpPr/>
          <p:nvPr userDrawn="1"/>
        </p:nvGrpSpPr>
        <p:grpSpPr>
          <a:xfrm>
            <a:off x="294084" y="195486"/>
            <a:ext cx="1685628" cy="354827"/>
            <a:chOff x="392112" y="375411"/>
            <a:chExt cx="2247503" cy="473102"/>
          </a:xfrm>
        </p:grpSpPr>
        <p:sp>
          <p:nvSpPr>
            <p:cNvPr id="4" name="菱形 3"/>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5" name="直接连接符 4"/>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userDrawn="1">
            <p:custDataLst>
              <p:tags r:id="rId4"/>
            </p:custDataLst>
          </p:nvPr>
        </p:nvCxnSpPr>
        <p:spPr>
          <a:xfrm>
            <a:off x="0" y="699542"/>
            <a:ext cx="9144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27.xml"/><Relationship Id="rId3" Type="http://schemas.openxmlformats.org/officeDocument/2006/relationships/image" Target="../media/image2.png"/><Relationship Id="rId2" Type="http://schemas.openxmlformats.org/officeDocument/2006/relationships/tags" Target="../tags/tag2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8" name="Picture 2" descr="C:\Users\Administrator\Desktop\初中七彩课堂图标.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7489508" y="161449"/>
            <a:ext cx="1343025" cy="542449"/>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hf sldNum="0" hdr="0" ftr="0" dt="0"/>
  <p:txStyles>
    <p:titleStyle>
      <a:lvl1pPr algn="l" defTabSz="514350" rtl="0" eaLnBrk="1" fontAlgn="auto" latinLnBrk="0" hangingPunct="1">
        <a:lnSpc>
          <a:spcPct val="100000"/>
        </a:lnSpc>
        <a:spcBef>
          <a:spcPct val="0"/>
        </a:spcBef>
        <a:buNone/>
        <a:defRPr sz="2025" b="1" u="none" strike="noStrike" kern="1200" cap="none" spc="300" normalizeH="0" baseline="0">
          <a:solidFill>
            <a:schemeClr val="tx1">
              <a:lumMod val="85000"/>
              <a:lumOff val="15000"/>
            </a:schemeClr>
          </a:solidFill>
          <a:uFillTx/>
          <a:latin typeface="+mj-lt"/>
          <a:ea typeface="+mj-ea"/>
          <a:cs typeface="+mj-cs"/>
        </a:defRPr>
      </a:lvl1pPr>
    </p:titleStyle>
    <p:bodyStyle>
      <a:lvl1pPr marL="128905" indent="-128905" algn="l" defTabSz="514350" rtl="0" eaLnBrk="1" fontAlgn="auto" latinLnBrk="0" hangingPunct="1">
        <a:lnSpc>
          <a:spcPct val="130000"/>
        </a:lnSpc>
        <a:spcBef>
          <a:spcPts val="0"/>
        </a:spcBef>
        <a:spcAft>
          <a:spcPts val="1000"/>
        </a:spcAft>
        <a:buFont typeface="Arial" panose="020B0604020202020204" pitchFamily="34" charset="0"/>
        <a:buChar char="●"/>
        <a:defRPr sz="975" u="none" strike="noStrike" kern="1200" cap="none" spc="151"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600"/>
        </a:spcAft>
        <a:buFont typeface="Arial" panose="020B0604020202020204" pitchFamily="34" charset="0"/>
        <a:buChar char="●"/>
        <a:tabLst>
          <a:tab pos="906145" algn="l"/>
          <a:tab pos="906145" algn="l"/>
          <a:tab pos="906145" algn="l"/>
          <a:tab pos="906145" algn="l"/>
        </a:tabLst>
        <a:defRPr sz="900" u="none" strike="noStrike" kern="1200" cap="none" spc="151"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600"/>
        </a:spcAft>
        <a:buFont typeface="Arial" panose="020B0604020202020204" pitchFamily="34" charset="0"/>
        <a:buChar char="●"/>
        <a:defRPr sz="900" u="none" strike="noStrike" kern="1200" cap="none" spc="151"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300"/>
        </a:spcAft>
        <a:buFont typeface="Wingdings" panose="05000000000000000000" charset="0"/>
        <a:buChar char=""/>
        <a:defRPr sz="825" u="none" strike="noStrike" kern="1200" cap="none" spc="151"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300"/>
        </a:spcAft>
        <a:buFont typeface="Arial" panose="020B0604020202020204" pitchFamily="34" charset="0"/>
        <a:buChar char="•"/>
        <a:defRPr sz="825" u="none" strike="noStrike" kern="1200" cap="none" spc="151"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6pPr>
      <a:lvl7pPr marL="1672590"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7pPr>
      <a:lvl8pPr marL="1929765"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8pPr>
      <a:lvl9pPr marL="2186940"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9pPr>
    </p:bodyStyle>
    <p:otherStyle>
      <a:defPPr>
        <a:defRPr lang="zh-CN"/>
      </a:defPPr>
      <a:lvl1pPr marL="0" algn="l" defTabSz="514350" rtl="0" eaLnBrk="1" latinLnBrk="0" hangingPunct="1">
        <a:defRPr sz="975" kern="1200">
          <a:solidFill>
            <a:schemeClr val="tx1"/>
          </a:solidFill>
          <a:latin typeface="+mn-lt"/>
          <a:ea typeface="+mn-ea"/>
          <a:cs typeface="+mn-cs"/>
        </a:defRPr>
      </a:lvl1pPr>
      <a:lvl2pPr marL="257175" algn="l" defTabSz="514350" rtl="0" eaLnBrk="1" latinLnBrk="0" hangingPunct="1">
        <a:defRPr sz="975" kern="1200">
          <a:solidFill>
            <a:schemeClr val="tx1"/>
          </a:solidFill>
          <a:latin typeface="+mn-lt"/>
          <a:ea typeface="+mn-ea"/>
          <a:cs typeface="+mn-cs"/>
        </a:defRPr>
      </a:lvl2pPr>
      <a:lvl3pPr marL="514350" algn="l" defTabSz="514350" rtl="0" eaLnBrk="1" latinLnBrk="0" hangingPunct="1">
        <a:defRPr sz="975" kern="1200">
          <a:solidFill>
            <a:schemeClr val="tx1"/>
          </a:solidFill>
          <a:latin typeface="+mn-lt"/>
          <a:ea typeface="+mn-ea"/>
          <a:cs typeface="+mn-cs"/>
        </a:defRPr>
      </a:lvl3pPr>
      <a:lvl4pPr marL="771525" algn="l" defTabSz="514350" rtl="0" eaLnBrk="1" latinLnBrk="0" hangingPunct="1">
        <a:defRPr sz="975" kern="1200">
          <a:solidFill>
            <a:schemeClr val="tx1"/>
          </a:solidFill>
          <a:latin typeface="+mn-lt"/>
          <a:ea typeface="+mn-ea"/>
          <a:cs typeface="+mn-cs"/>
        </a:defRPr>
      </a:lvl4pPr>
      <a:lvl5pPr marL="1028700" algn="l" defTabSz="514350" rtl="0" eaLnBrk="1" latinLnBrk="0" hangingPunct="1">
        <a:defRPr sz="975" kern="1200">
          <a:solidFill>
            <a:schemeClr val="tx1"/>
          </a:solidFill>
          <a:latin typeface="+mn-lt"/>
          <a:ea typeface="+mn-ea"/>
          <a:cs typeface="+mn-cs"/>
        </a:defRPr>
      </a:lvl5pPr>
      <a:lvl6pPr marL="1285875" algn="l" defTabSz="514350" rtl="0" eaLnBrk="1" latinLnBrk="0" hangingPunct="1">
        <a:defRPr sz="975" kern="1200">
          <a:solidFill>
            <a:schemeClr val="tx1"/>
          </a:solidFill>
          <a:latin typeface="+mn-lt"/>
          <a:ea typeface="+mn-ea"/>
          <a:cs typeface="+mn-cs"/>
        </a:defRPr>
      </a:lvl6pPr>
      <a:lvl7pPr marL="1543685" algn="l" defTabSz="514350" rtl="0" eaLnBrk="1" latinLnBrk="0" hangingPunct="1">
        <a:defRPr sz="975" kern="1200">
          <a:solidFill>
            <a:schemeClr val="tx1"/>
          </a:solidFill>
          <a:latin typeface="+mn-lt"/>
          <a:ea typeface="+mn-ea"/>
          <a:cs typeface="+mn-cs"/>
        </a:defRPr>
      </a:lvl7pPr>
      <a:lvl8pPr marL="1800860" algn="l" defTabSz="514350" rtl="0" eaLnBrk="1" latinLnBrk="0" hangingPunct="1">
        <a:defRPr sz="975" kern="1200">
          <a:solidFill>
            <a:schemeClr val="tx1"/>
          </a:solidFill>
          <a:latin typeface="+mn-lt"/>
          <a:ea typeface="+mn-ea"/>
          <a:cs typeface="+mn-cs"/>
        </a:defRPr>
      </a:lvl8pPr>
      <a:lvl9pPr marL="2058035" algn="l" defTabSz="514350" rtl="0" eaLnBrk="1" latinLnBrk="0" hangingPunct="1">
        <a:defRPr sz="97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 name="图片 6"/>
          <p:cNvPicPr>
            <a:picLocks noChangeAspect="1"/>
          </p:cNvPicPr>
          <p:nvPr userDrawn="1">
            <p:custDataLst>
              <p:tags r:id="rId2"/>
            </p:custDataLst>
          </p:nvPr>
        </p:nvPicPr>
        <p:blipFill>
          <a:blip r:embed="rId3"/>
          <a:srcRect t="17557" b="14742"/>
          <a:stretch>
            <a:fillRect/>
          </a:stretch>
        </p:blipFill>
        <p:spPr>
          <a:xfrm>
            <a:off x="475060" y="238731"/>
            <a:ext cx="8102204" cy="4750594"/>
          </a:xfrm>
          <a:prstGeom prst="rect">
            <a:avLst/>
          </a:prstGeom>
          <a:noFill/>
          <a:ln w="9525">
            <a:noFill/>
          </a:ln>
        </p:spPr>
      </p:pic>
      <p:pic>
        <p:nvPicPr>
          <p:cNvPr id="5" name="图片 2"/>
          <p:cNvPicPr>
            <a:picLocks noChangeAspect="1"/>
          </p:cNvPicPr>
          <p:nvPr userDrawn="1">
            <p:custDataLst>
              <p:tags r:id="rId4"/>
            </p:custDataLst>
          </p:nvPr>
        </p:nvPicPr>
        <p:blipFill>
          <a:blip r:embed="rId5">
            <a:lum contrast="-12001"/>
          </a:blip>
          <a:srcRect t="40147" b="36667"/>
          <a:stretch>
            <a:fillRect/>
          </a:stretch>
        </p:blipFill>
        <p:spPr>
          <a:xfrm>
            <a:off x="2339579" y="1001115"/>
            <a:ext cx="4373165" cy="748904"/>
          </a:xfrm>
          <a:prstGeom prst="rect">
            <a:avLst/>
          </a:prstGeom>
          <a:noFill/>
          <a:ln w="9525">
            <a:noFill/>
          </a:ln>
        </p:spPr>
      </p:pic>
      <p:sp>
        <p:nvSpPr>
          <p:cNvPr id="6" name="TextBox 5"/>
          <p:cNvSpPr txBox="1"/>
          <p:nvPr userDrawn="1"/>
        </p:nvSpPr>
        <p:spPr>
          <a:xfrm>
            <a:off x="3338029" y="1059582"/>
            <a:ext cx="2376264" cy="523220"/>
          </a:xfrm>
          <a:prstGeom prst="rect">
            <a:avLst/>
          </a:prstGeom>
          <a:noFill/>
        </p:spPr>
        <p:txBody>
          <a:bodyPr wrap="square" rtlCol="0">
            <a:spAutoFit/>
          </a:bodyPr>
          <a:lstStyle/>
          <a:p>
            <a:pPr algn="ctr"/>
            <a:r>
              <a:rPr lang="zh-CN" altLang="en-US" sz="2800" b="1" dirty="0" smtClean="0">
                <a:latin typeface="黑体" panose="02010609060101010101" pitchFamily="49" charset="-122"/>
                <a:ea typeface="黑体" panose="02010609060101010101" pitchFamily="49" charset="-122"/>
              </a:rPr>
              <a:t>课后作业</a:t>
            </a:r>
            <a:endParaRPr lang="zh-CN" altLang="en-US" sz="28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4" r:id="rId1"/>
  </p:sldLayoutIdLst>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hf sldNum="0" hdr="0" ftr="0" dt="0"/>
  <p:txStyles>
    <p:titleStyle>
      <a:lvl1pPr algn="l" defTabSz="514350" rtl="0" eaLnBrk="1" fontAlgn="auto" latinLnBrk="0" hangingPunct="1">
        <a:lnSpc>
          <a:spcPct val="100000"/>
        </a:lnSpc>
        <a:spcBef>
          <a:spcPct val="0"/>
        </a:spcBef>
        <a:buNone/>
        <a:defRPr sz="2000" b="1" u="none" strike="noStrike" kern="1200" cap="none" spc="225" normalizeH="0" baseline="0">
          <a:solidFill>
            <a:schemeClr val="tx1">
              <a:lumMod val="85000"/>
              <a:lumOff val="15000"/>
            </a:schemeClr>
          </a:solidFill>
          <a:uFillTx/>
          <a:latin typeface="+mj-lt"/>
          <a:ea typeface="+mj-ea"/>
          <a:cs typeface="+mj-cs"/>
        </a:defRPr>
      </a:lvl1pPr>
    </p:titleStyle>
    <p:bodyStyle>
      <a:lvl1pPr marL="128905" indent="-128905" algn="l" defTabSz="514350" rtl="0" eaLnBrk="1" fontAlgn="auto" latinLnBrk="0" hangingPunct="1">
        <a:lnSpc>
          <a:spcPct val="130000"/>
        </a:lnSpc>
        <a:spcBef>
          <a:spcPts val="0"/>
        </a:spcBef>
        <a:spcAft>
          <a:spcPts val="750"/>
        </a:spcAft>
        <a:buFont typeface="Arial" panose="020B0604020202020204" pitchFamily="34" charset="0"/>
        <a:buChar char="●"/>
        <a:defRPr sz="1000" u="none" strike="noStrike" kern="1200" cap="none" spc="113"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450"/>
        </a:spcAft>
        <a:buFont typeface="Arial" panose="020B0604020202020204" pitchFamily="34" charset="0"/>
        <a:buChar char="●"/>
        <a:tabLst>
          <a:tab pos="906145" algn="l"/>
          <a:tab pos="906145" algn="l"/>
          <a:tab pos="906145" algn="l"/>
          <a:tab pos="906145" algn="l"/>
        </a:tabLst>
        <a:defRPr sz="900" u="none" strike="noStrike" kern="1200" cap="none" spc="113"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450"/>
        </a:spcAft>
        <a:buFont typeface="Arial" panose="020B0604020202020204" pitchFamily="34" charset="0"/>
        <a:buChar char="●"/>
        <a:defRPr sz="900" u="none" strike="noStrike" kern="1200" cap="none" spc="113"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225"/>
        </a:spcAft>
        <a:buFont typeface="Wingdings" panose="05000000000000000000" charset="0"/>
        <a:buChar char=""/>
        <a:defRPr sz="800" u="none" strike="noStrike" kern="1200" cap="none" spc="113"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225"/>
        </a:spcAft>
        <a:buFont typeface="Arial" panose="020B0604020202020204" pitchFamily="34" charset="0"/>
        <a:buChar char="•"/>
        <a:defRPr sz="800" u="none" strike="noStrike" kern="1200" cap="none" spc="113"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6pPr>
      <a:lvl7pPr marL="167259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7pPr>
      <a:lvl8pPr marL="192976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8pPr>
      <a:lvl9pPr marL="218694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9pPr>
    </p:bodyStyle>
    <p:otherStyle>
      <a:defPPr>
        <a:defRPr lang="zh-CN"/>
      </a:defPPr>
      <a:lvl1pPr marL="0" algn="l" defTabSz="514350" rtl="0" eaLnBrk="1" latinLnBrk="0" hangingPunct="1">
        <a:defRPr sz="1000" kern="1200">
          <a:solidFill>
            <a:schemeClr val="tx1"/>
          </a:solidFill>
          <a:latin typeface="+mn-lt"/>
          <a:ea typeface="+mn-ea"/>
          <a:cs typeface="+mn-cs"/>
        </a:defRPr>
      </a:lvl1pPr>
      <a:lvl2pPr marL="257175" algn="l" defTabSz="514350" rtl="0" eaLnBrk="1" latinLnBrk="0" hangingPunct="1">
        <a:defRPr sz="1000" kern="1200">
          <a:solidFill>
            <a:schemeClr val="tx1"/>
          </a:solidFill>
          <a:latin typeface="+mn-lt"/>
          <a:ea typeface="+mn-ea"/>
          <a:cs typeface="+mn-cs"/>
        </a:defRPr>
      </a:lvl2pPr>
      <a:lvl3pPr marL="514350" algn="l" defTabSz="514350" rtl="0" eaLnBrk="1" latinLnBrk="0" hangingPunct="1">
        <a:defRPr sz="1000" kern="1200">
          <a:solidFill>
            <a:schemeClr val="tx1"/>
          </a:solidFill>
          <a:latin typeface="+mn-lt"/>
          <a:ea typeface="+mn-ea"/>
          <a:cs typeface="+mn-cs"/>
        </a:defRPr>
      </a:lvl3pPr>
      <a:lvl4pPr marL="771525" algn="l" defTabSz="514350" rtl="0" eaLnBrk="1" latinLnBrk="0" hangingPunct="1">
        <a:defRPr sz="1000" kern="1200">
          <a:solidFill>
            <a:schemeClr val="tx1"/>
          </a:solidFill>
          <a:latin typeface="+mn-lt"/>
          <a:ea typeface="+mn-ea"/>
          <a:cs typeface="+mn-cs"/>
        </a:defRPr>
      </a:lvl4pPr>
      <a:lvl5pPr marL="1028700" algn="l" defTabSz="514350" rtl="0" eaLnBrk="1" latinLnBrk="0" hangingPunct="1">
        <a:defRPr sz="1000" kern="1200">
          <a:solidFill>
            <a:schemeClr val="tx1"/>
          </a:solidFill>
          <a:latin typeface="+mn-lt"/>
          <a:ea typeface="+mn-ea"/>
          <a:cs typeface="+mn-cs"/>
        </a:defRPr>
      </a:lvl5pPr>
      <a:lvl6pPr marL="1285875" algn="l" defTabSz="514350" rtl="0" eaLnBrk="1" latinLnBrk="0" hangingPunct="1">
        <a:defRPr sz="1000" kern="1200">
          <a:solidFill>
            <a:schemeClr val="tx1"/>
          </a:solidFill>
          <a:latin typeface="+mn-lt"/>
          <a:ea typeface="+mn-ea"/>
          <a:cs typeface="+mn-cs"/>
        </a:defRPr>
      </a:lvl6pPr>
      <a:lvl7pPr marL="1543685" algn="l" defTabSz="514350" rtl="0" eaLnBrk="1" latinLnBrk="0" hangingPunct="1">
        <a:defRPr sz="1000" kern="1200">
          <a:solidFill>
            <a:schemeClr val="tx1"/>
          </a:solidFill>
          <a:latin typeface="+mn-lt"/>
          <a:ea typeface="+mn-ea"/>
          <a:cs typeface="+mn-cs"/>
        </a:defRPr>
      </a:lvl7pPr>
      <a:lvl8pPr marL="1800860" algn="l" defTabSz="514350" rtl="0" eaLnBrk="1" latinLnBrk="0" hangingPunct="1">
        <a:defRPr sz="1000" kern="1200">
          <a:solidFill>
            <a:schemeClr val="tx1"/>
          </a:solidFill>
          <a:latin typeface="+mn-lt"/>
          <a:ea typeface="+mn-ea"/>
          <a:cs typeface="+mn-cs"/>
        </a:defRPr>
      </a:lvl8pPr>
      <a:lvl9pPr marL="2058035" algn="l" defTabSz="514350" rtl="0" eaLnBrk="1" latinLnBrk="0" hangingPunct="1">
        <a:defRPr sz="1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3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3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image" Target="../media/image23.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25.jpeg"/><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4" Type="http://schemas.openxmlformats.org/officeDocument/2006/relationships/comments" Target="../comments/comment1.xml"/><Relationship Id="rId3" Type="http://schemas.openxmlformats.org/officeDocument/2006/relationships/slideLayout" Target="../slideLayouts/slideLayout8.xml"/><Relationship Id="rId2" Type="http://schemas.openxmlformats.org/officeDocument/2006/relationships/image" Target="../media/image26.png"/><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7.png"/><Relationship Id="rId1" Type="http://schemas.openxmlformats.org/officeDocument/2006/relationships/image" Target="../media/image24.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8.xml"/><Relationship Id="rId3" Type="http://schemas.openxmlformats.org/officeDocument/2006/relationships/image" Target="../media/image29.jpeg"/><Relationship Id="rId2" Type="http://schemas.openxmlformats.org/officeDocument/2006/relationships/image" Target="../media/image24.png"/><Relationship Id="rId1"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image" Target="../media/image8.jpeg"/><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6.xml"/><Relationship Id="rId2" Type="http://schemas.openxmlformats.org/officeDocument/2006/relationships/image" Target="../media/image10.png"/><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6.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13.png"/><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rcRect r="41304"/>
          <a:stretch>
            <a:fillRect/>
          </a:stretch>
        </p:blipFill>
        <p:spPr>
          <a:xfrm>
            <a:off x="0" y="0"/>
            <a:ext cx="9547225" cy="5250180"/>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0815" y="1651635"/>
            <a:ext cx="11924030" cy="2209800"/>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5907" y="1003449"/>
            <a:ext cx="1152128" cy="1441035"/>
          </a:xfrm>
          <a:prstGeom prst="rect">
            <a:avLst/>
          </a:prstGeom>
        </p:spPr>
      </p:pic>
      <p:sp>
        <p:nvSpPr>
          <p:cNvPr id="6" name="矩形 5"/>
          <p:cNvSpPr/>
          <p:nvPr/>
        </p:nvSpPr>
        <p:spPr>
          <a:xfrm>
            <a:off x="971600" y="1325929"/>
            <a:ext cx="7980680" cy="2070100"/>
          </a:xfrm>
          <a:prstGeom prst="rect">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12281C"/>
              </a:solidFill>
              <a:latin typeface="微软雅黑" panose="020B0503020204020204" pitchFamily="34" charset="-122"/>
              <a:ea typeface="微软雅黑" panose="020B0503020204020204" pitchFamily="34" charset="-122"/>
            </a:endParaRPr>
          </a:p>
        </p:txBody>
      </p:sp>
      <p:sp>
        <p:nvSpPr>
          <p:cNvPr id="7" name="标题 1"/>
          <p:cNvSpPr txBox="1"/>
          <p:nvPr/>
        </p:nvSpPr>
        <p:spPr bwMode="auto">
          <a:xfrm>
            <a:off x="1913976" y="1757096"/>
            <a:ext cx="6214542"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defRPr/>
            </a:pPr>
            <a:r>
              <a:rPr lang="zh-CN" altLang="en-US" sz="3600" b="1" dirty="0">
                <a:solidFill>
                  <a:srgbClr val="12281C"/>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3600" b="1" dirty="0">
              <a:solidFill>
                <a:srgbClr val="12281C"/>
              </a:solidFill>
              <a:latin typeface="微软雅黑" panose="020B0503020204020204" pitchFamily="34" charset="-122"/>
              <a:ea typeface="微软雅黑" panose="020B0503020204020204" pitchFamily="34" charset="-122"/>
              <a:cs typeface="微软雅黑" panose="020B0503020204020204" pitchFamily="34" charset="-122"/>
            </a:endParaRPr>
          </a:p>
          <a:p>
            <a:pPr>
              <a:defRPr/>
            </a:pPr>
            <a:r>
              <a:rPr lang="en-US" altLang="zh-CN" sz="3600" b="1" dirty="0">
                <a:solidFill>
                  <a:srgbClr val="12281C"/>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dirty="0">
                <a:solidFill>
                  <a:srgbClr val="12281C"/>
                </a:solidFill>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2800" b="1" dirty="0">
                <a:solidFill>
                  <a:srgbClr val="12281C"/>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b="1" dirty="0" smtClean="0">
                <a:solidFill>
                  <a:srgbClr val="12281C"/>
                </a:solidFill>
                <a:latin typeface="微软雅黑" panose="020B0503020204020204" pitchFamily="34" charset="-122"/>
                <a:ea typeface="微软雅黑" panose="020B0503020204020204" pitchFamily="34" charset="-122"/>
                <a:cs typeface="微软雅黑" panose="020B0503020204020204" pitchFamily="34" charset="-122"/>
              </a:rPr>
              <a:t>课    </a:t>
            </a:r>
            <a:r>
              <a:rPr lang="zh-CN" altLang="zh-CN" sz="2800" b="1" dirty="0" smtClean="0"/>
              <a:t>远古时期的人类活动</a:t>
            </a:r>
            <a:endParaRPr lang="zh-CN" altLang="en-US" sz="2800" b="1" dirty="0">
              <a:solidFill>
                <a:srgbClr val="12281C"/>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1"/>
          <p:cNvSpPr txBox="1">
            <a:spLocks noChangeArrowheads="1"/>
          </p:cNvSpPr>
          <p:nvPr/>
        </p:nvSpPr>
        <p:spPr bwMode="auto">
          <a:xfrm>
            <a:off x="1009317" y="1605448"/>
            <a:ext cx="802386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defRPr/>
            </a:pPr>
            <a:r>
              <a:rPr lang="zh-CN" altLang="en-US" sz="2600" b="1" dirty="0">
                <a:solidFill>
                  <a:srgbClr val="12281C"/>
                </a:solidFill>
                <a:latin typeface="微软雅黑" panose="020B0503020204020204" pitchFamily="34" charset="-122"/>
                <a:ea typeface="微软雅黑" panose="020B0503020204020204" pitchFamily="34" charset="-122"/>
                <a:cs typeface="微软雅黑" panose="020B0503020204020204" pitchFamily="34" charset="-122"/>
              </a:rPr>
              <a:t>第一单</a:t>
            </a:r>
            <a:r>
              <a:rPr lang="zh-CN" altLang="en-US" sz="2600" b="1" dirty="0" smtClean="0">
                <a:solidFill>
                  <a:srgbClr val="12281C"/>
                </a:solidFill>
                <a:latin typeface="微软雅黑" panose="020B0503020204020204" pitchFamily="34" charset="-122"/>
                <a:ea typeface="微软雅黑" panose="020B0503020204020204" pitchFamily="34" charset="-122"/>
                <a:cs typeface="微软雅黑" panose="020B0503020204020204" pitchFamily="34" charset="-122"/>
              </a:rPr>
              <a:t>元      </a:t>
            </a:r>
            <a:r>
              <a:rPr lang="zh-CN" altLang="zh-CN" sz="2600" b="1" dirty="0" smtClean="0"/>
              <a:t>史前时期：原始社会与中华文明的起源</a:t>
            </a:r>
            <a:endParaRPr lang="zh-CN" altLang="en-US" sz="2600" b="1" dirty="0">
              <a:solidFill>
                <a:srgbClr val="12281C"/>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1"/>
          <p:cNvSpPr txBox="1">
            <a:spLocks noChangeArrowheads="1"/>
          </p:cNvSpPr>
          <p:nvPr/>
        </p:nvSpPr>
        <p:spPr bwMode="auto">
          <a:xfrm>
            <a:off x="-36512" y="794529"/>
            <a:ext cx="914400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zh-CN" altLang="en-US" sz="3000" b="1" dirty="0" smtClean="0">
                <a:latin typeface="微软雅黑" panose="020B0503020204020204" pitchFamily="34" charset="-122"/>
                <a:ea typeface="微软雅黑" panose="020B0503020204020204" pitchFamily="34" charset="-122"/>
              </a:rPr>
              <a:t>蓝田人</a:t>
            </a:r>
            <a:endParaRPr lang="zh-CN" altLang="en-US" sz="3000" b="1" dirty="0">
              <a:latin typeface="微软雅黑" panose="020B0503020204020204" pitchFamily="34" charset="-122"/>
              <a:ea typeface="微软雅黑" panose="020B0503020204020204" pitchFamily="34" charset="-122"/>
            </a:endParaRPr>
          </a:p>
        </p:txBody>
      </p:sp>
      <p:sp>
        <p:nvSpPr>
          <p:cNvPr id="5" name="文本框 4"/>
          <p:cNvSpPr txBox="1"/>
          <p:nvPr/>
        </p:nvSpPr>
        <p:spPr>
          <a:xfrm>
            <a:off x="697776" y="1863864"/>
            <a:ext cx="3168352" cy="1015663"/>
          </a:xfrm>
          <a:prstGeom prst="rect">
            <a:avLst/>
          </a:prstGeom>
          <a:noFill/>
          <a:ln w="28575">
            <a:solidFill>
              <a:schemeClr val="accent1">
                <a:lumMod val="75000"/>
              </a:schemeClr>
            </a:solidFill>
          </a:ln>
        </p:spPr>
        <p:txBody>
          <a:bodyPr wrap="square" rtlCol="0">
            <a:spAutoFit/>
          </a:bodyPr>
          <a:lstStyle/>
          <a:p>
            <a:pPr algn="ctr"/>
            <a:r>
              <a:rPr lang="en-US" altLang="zh-CN" sz="3000" b="1" dirty="0" smtClean="0">
                <a:solidFill>
                  <a:srgbClr val="FF0000"/>
                </a:solidFill>
                <a:latin typeface="微软雅黑" panose="020B0503020204020204" pitchFamily="34" charset="-122"/>
                <a:ea typeface="微软雅黑" panose="020B0503020204020204" pitchFamily="34" charset="-122"/>
              </a:rPr>
              <a:t>1</a:t>
            </a:r>
            <a:r>
              <a:rPr lang="zh-CN" altLang="en-US" sz="3000" b="1" dirty="0" smtClean="0">
                <a:solidFill>
                  <a:srgbClr val="FF0000"/>
                </a:solidFill>
                <a:latin typeface="微软雅黑" panose="020B0503020204020204" pitchFamily="34" charset="-122"/>
                <a:ea typeface="微软雅黑" panose="020B0503020204020204" pitchFamily="34" charset="-122"/>
              </a:rPr>
              <a:t>个下颌骨和</a:t>
            </a:r>
            <a:r>
              <a:rPr lang="en-US" altLang="zh-CN" sz="3000" b="1" dirty="0" smtClean="0">
                <a:solidFill>
                  <a:srgbClr val="FF0000"/>
                </a:solidFill>
                <a:latin typeface="微软雅黑" panose="020B0503020204020204" pitchFamily="34" charset="-122"/>
                <a:ea typeface="微软雅黑" panose="020B0503020204020204" pitchFamily="34" charset="-122"/>
              </a:rPr>
              <a:t>1</a:t>
            </a:r>
            <a:r>
              <a:rPr lang="zh-CN" altLang="en-US" sz="3000" b="1" dirty="0" smtClean="0">
                <a:solidFill>
                  <a:srgbClr val="FF0000"/>
                </a:solidFill>
                <a:latin typeface="微软雅黑" panose="020B0503020204020204" pitchFamily="34" charset="-122"/>
                <a:ea typeface="微软雅黑" panose="020B0503020204020204" pitchFamily="34" charset="-122"/>
              </a:rPr>
              <a:t>个完整的头骨</a:t>
            </a:r>
            <a:endParaRPr lang="zh-CN" altLang="en-US" sz="3000" b="1" dirty="0">
              <a:solidFill>
                <a:srgbClr val="FF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860032" y="1863863"/>
            <a:ext cx="3216970" cy="1015663"/>
          </a:xfrm>
          <a:prstGeom prst="rect">
            <a:avLst/>
          </a:prstGeom>
          <a:noFill/>
          <a:ln w="28575">
            <a:solidFill>
              <a:schemeClr val="accent1">
                <a:lumMod val="75000"/>
              </a:schemeClr>
            </a:solidFill>
          </a:ln>
        </p:spPr>
        <p:txBody>
          <a:bodyPr wrap="square" rtlCol="0">
            <a:spAutoFit/>
          </a:bodyPr>
          <a:lstStyle/>
          <a:p>
            <a:pPr algn="ctr"/>
            <a:r>
              <a:rPr lang="zh-CN" altLang="en-US" sz="3000" b="1" dirty="0"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距今约</a:t>
            </a:r>
            <a:r>
              <a:rPr lang="en-US" altLang="zh-CN" sz="3000" b="1" dirty="0"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3000" b="1" dirty="0"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3000" b="1" dirty="0"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—50</a:t>
            </a:r>
            <a:r>
              <a:rPr lang="zh-CN" altLang="en-US" sz="3000" b="1" dirty="0"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万年</a:t>
            </a:r>
            <a:endParaRPr lang="zh-CN" altLang="en-US" sz="30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4"/>
          <p:cNvSpPr txBox="1"/>
          <p:nvPr>
            <p:custDataLst>
              <p:tags r:id="rId1"/>
            </p:custDataLst>
          </p:nvPr>
        </p:nvSpPr>
        <p:spPr>
          <a:xfrm>
            <a:off x="2195736" y="3520048"/>
            <a:ext cx="4824536" cy="707886"/>
          </a:xfrm>
          <a:prstGeom prst="rect">
            <a:avLst/>
          </a:prstGeom>
          <a:solidFill>
            <a:srgbClr val="FFFF00"/>
          </a:solidFill>
        </p:spPr>
        <p:txBody>
          <a:bodyPr wrap="square" rtlCol="0">
            <a:spAutoFit/>
            <a:scene3d>
              <a:camera prst="orthographicFront"/>
              <a:lightRig rig="threePt" dir="t"/>
            </a:scene3d>
          </a:bodyPr>
          <a:lstStyle/>
          <a:p>
            <a:pPr defTabSz="685800"/>
            <a:r>
              <a:rPr lang="zh-CN" altLang="en-US" sz="4000" b="1" dirty="0" smtClean="0">
                <a:solidFill>
                  <a:schemeClr val="tx1"/>
                </a:solidFill>
                <a:effectLst>
                  <a:outerShdw blurRad="38100" dist="19050" dir="2700000" algn="tl" rotWithShape="0">
                    <a:schemeClr val="dk1">
                      <a:alpha val="40000"/>
                    </a:schemeClr>
                  </a:outerShdw>
                </a:effectLst>
                <a:highlight>
                  <a:srgbClr val="FFFF00"/>
                </a:highlight>
                <a:latin typeface="方正清刻本悦宋简体" panose="02000000000000000000" pitchFamily="2" charset="-122"/>
                <a:ea typeface="方正清刻本悦宋简体" panose="02000000000000000000" pitchFamily="2" charset="-122"/>
              </a:rPr>
              <a:t>能够制作和使用工具</a:t>
            </a:r>
            <a:endParaRPr lang="zh-CN" altLang="en-US" sz="4000" b="1" dirty="0">
              <a:solidFill>
                <a:schemeClr val="tx1"/>
              </a:solidFill>
              <a:effectLst>
                <a:outerShdw blurRad="38100" dist="19050" dir="2700000" algn="tl" rotWithShape="0">
                  <a:schemeClr val="dk1">
                    <a:alpha val="40000"/>
                  </a:schemeClr>
                </a:outerShdw>
              </a:effectLst>
              <a:highlight>
                <a:srgbClr val="FFFF00"/>
              </a:highlight>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8" name="Picture 2" descr="C:\Users\Administrator\Desktop\146528354341131298.JPEG146528354341131298"/>
          <p:cNvPicPr>
            <a:picLocks noChangeAspect="1"/>
          </p:cNvPicPr>
          <p:nvPr/>
        </p:nvPicPr>
        <p:blipFill>
          <a:blip r:embed="rId1" cstate="print"/>
          <a:srcRect/>
          <a:stretch>
            <a:fillRect/>
          </a:stretch>
        </p:blipFill>
        <p:spPr>
          <a:xfrm>
            <a:off x="486000" y="1165273"/>
            <a:ext cx="5039711" cy="3350693"/>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2" name="矩形 1"/>
          <p:cNvSpPr/>
          <p:nvPr/>
        </p:nvSpPr>
        <p:spPr>
          <a:xfrm>
            <a:off x="6025670" y="2715766"/>
            <a:ext cx="2563432" cy="1066959"/>
          </a:xfrm>
          <a:prstGeom prst="rect">
            <a:avLst/>
          </a:prstGeom>
          <a:ln w="25400">
            <a:noFill/>
          </a:ln>
        </p:spPr>
        <p:txBody>
          <a:bodyPr wrap="square">
            <a:spAutoFit/>
          </a:bodyPr>
          <a:lstStyle/>
          <a:p>
            <a:pPr algn="ctr" fontAlgn="auto">
              <a:lnSpc>
                <a:spcPts val="3780"/>
              </a:lnSpc>
              <a:spcBef>
                <a:spcPts val="0"/>
              </a:spcBef>
              <a:spcAft>
                <a:spcPts val="0"/>
              </a:spcAft>
            </a:pPr>
            <a:r>
              <a:rPr lang="zh-CN" altLang="en-US" sz="2800" b="1" smtClean="0">
                <a:solidFill>
                  <a:srgbClr val="C00000"/>
                </a:solidFill>
                <a:latin typeface="微软雅黑" panose="020B0503020204020204" pitchFamily="34" charset="-122"/>
                <a:ea typeface="微软雅黑" panose="020B0503020204020204" pitchFamily="34" charset="-122"/>
                <a:cs typeface="华文新魏" panose="02010800040101010101" charset="-122"/>
                <a:sym typeface="宋体" panose="02010600030101010101" pitchFamily="2" charset="-122"/>
              </a:rPr>
              <a:t>北京西南</a:t>
            </a:r>
            <a:endParaRPr lang="en-US" altLang="zh-CN" sz="2800" b="1" dirty="0">
              <a:solidFill>
                <a:srgbClr val="C00000"/>
              </a:solidFill>
              <a:latin typeface="微软雅黑" panose="020B0503020204020204" pitchFamily="34" charset="-122"/>
              <a:ea typeface="微软雅黑" panose="020B0503020204020204" pitchFamily="34" charset="-122"/>
              <a:cs typeface="华文新魏" panose="02010800040101010101" charset="-122"/>
              <a:sym typeface="宋体" panose="02010600030101010101" pitchFamily="2" charset="-122"/>
            </a:endParaRPr>
          </a:p>
          <a:p>
            <a:pPr algn="ctr" fontAlgn="auto">
              <a:lnSpc>
                <a:spcPts val="3780"/>
              </a:lnSpc>
              <a:spcBef>
                <a:spcPts val="0"/>
              </a:spcBef>
              <a:spcAft>
                <a:spcPts val="0"/>
              </a:spcAft>
            </a:pPr>
            <a:r>
              <a:rPr lang="zh-CN" altLang="en-US" sz="2800" b="1" smtClean="0">
                <a:solidFill>
                  <a:srgbClr val="C00000"/>
                </a:solidFill>
                <a:latin typeface="微软雅黑" panose="020B0503020204020204" pitchFamily="34" charset="-122"/>
                <a:ea typeface="微软雅黑" panose="020B0503020204020204" pitchFamily="34" charset="-122"/>
                <a:cs typeface="华文新魏" panose="02010800040101010101" charset="-122"/>
                <a:sym typeface="宋体" panose="02010600030101010101" pitchFamily="2" charset="-122"/>
              </a:rPr>
              <a:t>周口店</a:t>
            </a:r>
            <a:r>
              <a:rPr lang="zh-CN" altLang="en-US" sz="2800" b="1" dirty="0">
                <a:solidFill>
                  <a:srgbClr val="C00000"/>
                </a:solidFill>
                <a:latin typeface="微软雅黑" panose="020B0503020204020204" pitchFamily="34" charset="-122"/>
                <a:ea typeface="微软雅黑" panose="020B0503020204020204" pitchFamily="34" charset="-122"/>
                <a:cs typeface="华文新魏" panose="02010800040101010101" charset="-122"/>
                <a:sym typeface="宋体" panose="02010600030101010101" pitchFamily="2" charset="-122"/>
              </a:rPr>
              <a:t>龙骨山</a:t>
            </a:r>
            <a:endParaRPr lang="en-US" altLang="zh-CN" sz="2800" b="1" dirty="0">
              <a:solidFill>
                <a:srgbClr val="C00000"/>
              </a:solidFill>
              <a:latin typeface="微软雅黑" panose="020B0503020204020204" pitchFamily="34" charset="-122"/>
              <a:ea typeface="微软雅黑" panose="020B0503020204020204" pitchFamily="34" charset="-122"/>
              <a:cs typeface="华文新魏" panose="02010800040101010101" charset="-122"/>
              <a:sym typeface="宋体" panose="02010600030101010101" pitchFamily="2" charset="-122"/>
            </a:endParaRPr>
          </a:p>
        </p:txBody>
      </p:sp>
      <p:sp>
        <p:nvSpPr>
          <p:cNvPr id="5" name="文本框 11"/>
          <p:cNvSpPr txBox="1"/>
          <p:nvPr/>
        </p:nvSpPr>
        <p:spPr>
          <a:xfrm>
            <a:off x="6732240" y="1432795"/>
            <a:ext cx="1483171" cy="523220"/>
          </a:xfrm>
          <a:prstGeom prst="rect">
            <a:avLst/>
          </a:prstGeom>
          <a:noFill/>
        </p:spPr>
        <p:txBody>
          <a:bodyPr wrap="square" rtlCol="0">
            <a:spAutoFit/>
          </a:bodyPr>
          <a:lstStyle/>
          <a:p>
            <a:pPr defTabSz="685800"/>
            <a:r>
              <a:rPr lang="zh-CN" altLang="en-US" sz="2800" b="1" dirty="0" smtClean="0">
                <a:latin typeface="微软雅黑" panose="020B0503020204020204" pitchFamily="34" charset="-122"/>
                <a:ea typeface="微软雅黑" panose="020B0503020204020204" pitchFamily="34" charset="-122"/>
              </a:rPr>
              <a:t>北京人</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8"/>
                                        </p:tgtEl>
                                        <p:attrNameLst>
                                          <p:attrName>style.visibility</p:attrName>
                                        </p:attrNameLst>
                                      </p:cBhvr>
                                      <p:to>
                                        <p:strVal val="visible"/>
                                      </p:to>
                                    </p:set>
                                    <p:animEffect transition="in" filter="fade">
                                      <p:cBhvr>
                                        <p:cTn id="7" dur="500"/>
                                        <p:tgtEl>
                                          <p:spTgt spid="122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67544" y="1635646"/>
            <a:ext cx="8229600" cy="2736304"/>
          </a:xfrm>
          <a:prstGeom prst="rect">
            <a:avLst/>
          </a:prstGeom>
        </p:spPr>
        <p:txBody>
          <a:bodyPr/>
          <a:lstStyle/>
          <a:p>
            <a:pPr marL="0" indent="0" algn="just">
              <a:buNone/>
            </a:pPr>
            <a:r>
              <a:rPr lang="zh-CN" altLang="en-US" sz="2400" b="1" dirty="0">
                <a:solidFill>
                  <a:schemeClr val="tx1"/>
                </a:solidFill>
                <a:latin typeface="华文行楷" panose="02010800040101010101" charset="-122"/>
                <a:ea typeface="华文行楷" panose="02010800040101010101" charset="-122"/>
              </a:rPr>
              <a:t>探秘北京人</a:t>
            </a:r>
            <a:endParaRPr lang="zh-CN" altLang="en-US" sz="2400" b="1" dirty="0">
              <a:solidFill>
                <a:schemeClr val="tx1"/>
              </a:solidFill>
              <a:latin typeface="华文行楷" panose="02010800040101010101" charset="-122"/>
              <a:ea typeface="华文行楷" panose="02010800040101010101" charset="-122"/>
            </a:endParaRPr>
          </a:p>
          <a:p>
            <a:pPr marL="0" indent="0" algn="just">
              <a:lnSpc>
                <a:spcPct val="150000"/>
              </a:lnSpc>
              <a:buNone/>
            </a:pPr>
            <a:r>
              <a:rPr lang="en-US" altLang="zh-CN" b="1" dirty="0">
                <a:solidFill>
                  <a:schemeClr val="tx1"/>
                </a:solidFill>
              </a:rPr>
              <a:t>        </a:t>
            </a:r>
            <a:r>
              <a:rPr lang="zh-CN" altLang="en-US" sz="27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阅读教材第</a:t>
            </a:r>
            <a:r>
              <a:rPr lang="en-US" altLang="zh-CN" sz="27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7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页第二个子目的内容</a:t>
            </a:r>
            <a:r>
              <a:rPr lang="zh-CN" altLang="en-US" sz="27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，请你用自己</a:t>
            </a:r>
            <a:r>
              <a:rPr lang="zh-CN" altLang="en-US" sz="27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的话介绍一下北京人</a:t>
            </a:r>
            <a:r>
              <a:rPr lang="zh-CN" altLang="en-US" sz="27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7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每个同学</a:t>
            </a:r>
            <a:r>
              <a:rPr lang="zh-CN" altLang="en-US" sz="27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选取一个角度进行介绍，并说出你的</a:t>
            </a:r>
            <a:r>
              <a:rPr lang="zh-CN" altLang="en-US" sz="27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依据。（时间</a:t>
            </a:r>
            <a:r>
              <a:rPr lang="zh-CN" altLang="en-US" sz="27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4分钟</a:t>
            </a:r>
            <a:r>
              <a:rPr lang="zh-CN" altLang="en-US" sz="2700" b="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b="1" dirty="0">
              <a:solidFill>
                <a:schemeClr val="tx1"/>
              </a:solidFill>
            </a:endParaRPr>
          </a:p>
        </p:txBody>
      </p:sp>
      <p:sp>
        <p:nvSpPr>
          <p:cNvPr id="4" name="文本框 1"/>
          <p:cNvSpPr txBox="1">
            <a:spLocks noChangeArrowheads="1"/>
          </p:cNvSpPr>
          <p:nvPr/>
        </p:nvSpPr>
        <p:spPr bwMode="auto">
          <a:xfrm>
            <a:off x="2567703" y="843558"/>
            <a:ext cx="381642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zh-CN" altLang="en-US" sz="3000" b="1" dirty="0">
                <a:latin typeface="微软雅黑" panose="020B0503020204020204" pitchFamily="34" charset="-122"/>
                <a:ea typeface="微软雅黑" panose="020B0503020204020204" pitchFamily="34" charset="-122"/>
              </a:rPr>
              <a:t>北京人</a:t>
            </a:r>
            <a:endParaRPr lang="zh-CN" altLang="en-US" sz="3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标注 8"/>
          <p:cNvSpPr/>
          <p:nvPr/>
        </p:nvSpPr>
        <p:spPr>
          <a:xfrm>
            <a:off x="314325" y="1059815"/>
            <a:ext cx="1080135" cy="424526"/>
          </a:xfrm>
          <a:prstGeom prst="wedgeRoundRectCallout">
            <a:avLst>
              <a:gd name="adj1" fmla="val 90152"/>
              <a:gd name="adj2" fmla="val 54189"/>
              <a:gd name="adj3" fmla="val 16667"/>
            </a:avLst>
          </a:prstGeom>
          <a:noFill/>
          <a:ln>
            <a:noFill/>
          </a:ln>
        </p:spPr>
        <p:txBody>
          <a:bodyPr wrap="square">
            <a:spAutoFit/>
          </a:bodyPr>
          <a:lstStyle/>
          <a:p>
            <a:endParaRPr kumimoji="1" lang="zh-CN" altLang="en-US" dirty="0">
              <a:latin typeface="微软雅黑" panose="020B0503020204020204" pitchFamily="34" charset="-122"/>
              <a:ea typeface="微软雅黑" panose="020B0503020204020204" pitchFamily="34" charset="-122"/>
            </a:endParaRPr>
          </a:p>
        </p:txBody>
      </p:sp>
      <p:sp>
        <p:nvSpPr>
          <p:cNvPr id="4" name="文本框 3"/>
          <p:cNvSpPr txBox="1"/>
          <p:nvPr/>
        </p:nvSpPr>
        <p:spPr>
          <a:xfrm>
            <a:off x="467544" y="747106"/>
            <a:ext cx="2932058" cy="737235"/>
          </a:xfrm>
          <a:prstGeom prst="rect">
            <a:avLst/>
          </a:prstGeom>
          <a:noFill/>
        </p:spPr>
        <p:txBody>
          <a:bodyPr wrap="square" rtlCol="0">
            <a:spAutoFit/>
          </a:bodyPr>
          <a:lstStyle/>
          <a:p>
            <a:pPr algn="ctr" fontAlgn="auto">
              <a:lnSpc>
                <a:spcPct val="150000"/>
              </a:lnSpc>
            </a:pPr>
            <a:r>
              <a:rPr lang="en-US" altLang="zh-CN" sz="2400" b="1" spc="150" dirty="0">
                <a:ln w="3175">
                  <a:noFill/>
                  <a:prstDash val="dash"/>
                </a:ln>
                <a:latin typeface="仿宋" panose="02010609060101010101" charset="-122"/>
                <a:ea typeface="仿宋" panose="02010609060101010101" charset="-122"/>
                <a:cs typeface="微软雅黑" panose="020B0503020204020204" pitchFamily="34" charset="-122"/>
                <a:sym typeface="+mn-ea"/>
              </a:rPr>
              <a:t>1.</a:t>
            </a:r>
            <a:r>
              <a:rPr lang="zh-CN" altLang="en-US" sz="2400" b="1" spc="150" dirty="0">
                <a:ln w="3175">
                  <a:noFill/>
                  <a:prstDash val="dash"/>
                </a:ln>
                <a:latin typeface="仿宋" panose="02010609060101010101" charset="-122"/>
                <a:ea typeface="仿宋" panose="02010609060101010101" charset="-122"/>
                <a:cs typeface="微软雅黑" panose="020B0503020204020204" pitchFamily="34" charset="-122"/>
                <a:sym typeface="+mn-ea"/>
              </a:rPr>
              <a:t>北京人的</a:t>
            </a:r>
            <a:r>
              <a:rPr lang="zh-CN" altLang="en-US" sz="2400" b="1" spc="150" dirty="0" smtClean="0">
                <a:ln w="3175">
                  <a:noFill/>
                  <a:prstDash val="dash"/>
                </a:ln>
                <a:latin typeface="仿宋" panose="02010609060101010101" charset="-122"/>
                <a:ea typeface="仿宋" panose="02010609060101010101" charset="-122"/>
                <a:cs typeface="微软雅黑" panose="020B0503020204020204" pitchFamily="34" charset="-122"/>
                <a:sym typeface="+mn-ea"/>
              </a:rPr>
              <a:t>发现</a:t>
            </a:r>
            <a:r>
              <a:rPr lang="en-US" altLang="zh-CN" sz="2800" b="1" dirty="0" smtClean="0">
                <a:latin typeface="仿宋" panose="02010609060101010101" charset="-122"/>
                <a:ea typeface="仿宋" panose="02010609060101010101" charset="-122"/>
                <a:sym typeface="+mn-ea"/>
              </a:rPr>
              <a:t> </a:t>
            </a:r>
            <a:endParaRPr lang="en-US" altLang="zh-CN" sz="2800" b="1" dirty="0">
              <a:latin typeface="仿宋" panose="02010609060101010101" charset="-122"/>
              <a:ea typeface="仿宋" panose="02010609060101010101" charset="-122"/>
              <a:sym typeface="+mn-ea"/>
            </a:endParaRPr>
          </a:p>
        </p:txBody>
      </p:sp>
      <p:sp>
        <p:nvSpPr>
          <p:cNvPr id="8" name="TextBox 11"/>
          <p:cNvSpPr/>
          <p:nvPr/>
        </p:nvSpPr>
        <p:spPr>
          <a:xfrm>
            <a:off x="872811" y="4035082"/>
            <a:ext cx="3572499" cy="707886"/>
          </a:xfrm>
          <a:prstGeom prst="rect">
            <a:avLst/>
          </a:prstGeom>
          <a:noFill/>
          <a:ln w="9525">
            <a:noFill/>
          </a:ln>
        </p:spPr>
        <p:txBody>
          <a:bodyPr wrap="square" anchor="t">
            <a:spAutoFit/>
          </a:bodyPr>
          <a:lstStyle/>
          <a:p>
            <a:pPr lvl="0" algn="ctr" eaLnBrk="0" fontAlgn="auto" hangingPunct="0"/>
            <a:r>
              <a:rPr lang="zh-CN" altLang="en-US" sz="2000" b="1" dirty="0" smtClean="0">
                <a:latin typeface="微软雅黑" panose="020B0503020204020204" pitchFamily="34" charset="-122"/>
                <a:ea typeface="微软雅黑" panose="020B0503020204020204" pitchFamily="34" charset="-122"/>
                <a:sym typeface="楷体_GB2312" panose="02010609030101010101" pitchFamily="49" charset="-122"/>
              </a:rPr>
              <a:t>裴文中</a:t>
            </a:r>
            <a:endParaRPr lang="zh-CN" altLang="en-US" sz="2000" b="1" dirty="0">
              <a:latin typeface="微软雅黑" panose="020B0503020204020204" pitchFamily="34" charset="-122"/>
              <a:ea typeface="微软雅黑" panose="020B0503020204020204" pitchFamily="34" charset="-122"/>
              <a:sym typeface="楷体_GB2312" panose="02010609030101010101" pitchFamily="49" charset="-122"/>
            </a:endParaRPr>
          </a:p>
          <a:p>
            <a:pPr lvl="0" algn="ctr" eaLnBrk="0" fontAlgn="auto" hangingPunct="0"/>
            <a:r>
              <a:rPr lang="zh-CN" altLang="en-US" sz="2000" b="1" dirty="0">
                <a:ln>
                  <a:noFill/>
                </a:ln>
                <a:solidFill>
                  <a:srgbClr val="333333"/>
                </a:solidFill>
                <a:uLnTx/>
                <a:uFillTx/>
                <a:latin typeface="微软雅黑" panose="020B0503020204020204" pitchFamily="34" charset="-122"/>
                <a:ea typeface="微软雅黑" panose="020B0503020204020204" pitchFamily="34" charset="-122"/>
                <a:sym typeface="+mn-ea"/>
              </a:rPr>
              <a:t>（</a:t>
            </a:r>
            <a:r>
              <a:rPr lang="en-US" altLang="x-none" sz="2000" b="1" dirty="0" smtClean="0">
                <a:ln>
                  <a:noFill/>
                </a:ln>
                <a:solidFill>
                  <a:srgbClr val="333333"/>
                </a:solidFill>
                <a:uLnTx/>
                <a:uFillTx/>
                <a:latin typeface="微软雅黑" panose="020B0503020204020204" pitchFamily="34" charset="-122"/>
                <a:ea typeface="微软雅黑" panose="020B0503020204020204" pitchFamily="34" charset="-122"/>
                <a:sym typeface="+mn-ea"/>
              </a:rPr>
              <a:t>1904</a:t>
            </a:r>
            <a:r>
              <a:rPr lang="en-US" altLang="zh-CN" sz="2000" b="1" dirty="0" smtClean="0">
                <a:solidFill>
                  <a:srgbClr val="333333"/>
                </a:solidFill>
                <a:latin typeface="微软雅黑" panose="020B0503020204020204" pitchFamily="34" charset="-122"/>
                <a:ea typeface="微软雅黑" panose="020B0503020204020204" pitchFamily="34" charset="-122"/>
                <a:sym typeface="+mn-ea"/>
              </a:rPr>
              <a:t>—</a:t>
            </a:r>
            <a:r>
              <a:rPr lang="en-US" altLang="x-none" sz="2000" b="1" dirty="0" smtClean="0">
                <a:ln>
                  <a:noFill/>
                </a:ln>
                <a:solidFill>
                  <a:srgbClr val="333333"/>
                </a:solidFill>
                <a:uLnTx/>
                <a:uFillTx/>
                <a:latin typeface="微软雅黑" panose="020B0503020204020204" pitchFamily="34" charset="-122"/>
                <a:ea typeface="微软雅黑" panose="020B0503020204020204" pitchFamily="34" charset="-122"/>
                <a:sym typeface="+mn-ea"/>
              </a:rPr>
              <a:t>1982</a:t>
            </a:r>
            <a:r>
              <a:rPr lang="zh-CN" altLang="en-US" sz="2000" b="1" dirty="0">
                <a:ln>
                  <a:noFill/>
                </a:ln>
                <a:solidFill>
                  <a:srgbClr val="333333"/>
                </a:solidFill>
                <a:uLnTx/>
                <a:uFillTx/>
                <a:latin typeface="微软雅黑" panose="020B0503020204020204" pitchFamily="34" charset="-122"/>
                <a:ea typeface="微软雅黑" panose="020B0503020204020204" pitchFamily="34" charset="-122"/>
                <a:sym typeface="+mn-ea"/>
              </a:rPr>
              <a:t>）</a:t>
            </a:r>
            <a:endParaRPr lang="zh-CN" altLang="en-US" sz="2000" b="1" dirty="0">
              <a:latin typeface="微软雅黑" panose="020B0503020204020204" pitchFamily="34" charset="-122"/>
              <a:ea typeface="微软雅黑" panose="020B0503020204020204" pitchFamily="34" charset="-122"/>
              <a:sym typeface="楷体_GB2312" panose="02010609030101010101" pitchFamily="49" charset="-122"/>
            </a:endParaRPr>
          </a:p>
        </p:txBody>
      </p:sp>
      <p:grpSp>
        <p:nvGrpSpPr>
          <p:cNvPr id="11" name="Group 5"/>
          <p:cNvGrpSpPr/>
          <p:nvPr/>
        </p:nvGrpSpPr>
        <p:grpSpPr>
          <a:xfrm>
            <a:off x="5137150" y="1889171"/>
            <a:ext cx="3167380" cy="2474043"/>
            <a:chOff x="0" y="0"/>
            <a:chExt cx="3143272" cy="2689972"/>
          </a:xfrm>
        </p:grpSpPr>
        <p:pic>
          <p:nvPicPr>
            <p:cNvPr id="12" name="Picture 5"/>
            <p:cNvPicPr>
              <a:picLocks noChangeAspect="1"/>
            </p:cNvPicPr>
            <p:nvPr/>
          </p:nvPicPr>
          <p:blipFill>
            <a:blip r:embed="rId1" cstate="print"/>
            <a:stretch>
              <a:fillRect/>
            </a:stretch>
          </p:blipFill>
          <p:spPr>
            <a:xfrm>
              <a:off x="0" y="0"/>
              <a:ext cx="3143272" cy="2294589"/>
            </a:xfrm>
            <a:prstGeom prst="rect">
              <a:avLst/>
            </a:prstGeom>
            <a:solidFill>
              <a:srgbClr val="EDEDED"/>
            </a:solidFill>
            <a:ln w="9525">
              <a:noFill/>
            </a:ln>
          </p:spPr>
        </p:pic>
        <p:sp>
          <p:nvSpPr>
            <p:cNvPr id="13" name="TextBox 11"/>
            <p:cNvSpPr/>
            <p:nvPr/>
          </p:nvSpPr>
          <p:spPr>
            <a:xfrm>
              <a:off x="868350" y="2356498"/>
              <a:ext cx="1715038" cy="333474"/>
            </a:xfrm>
            <a:prstGeom prst="rect">
              <a:avLst/>
            </a:prstGeom>
            <a:noFill/>
            <a:ln w="9525">
              <a:noFill/>
            </a:ln>
          </p:spPr>
          <p:txBody>
            <a:bodyPr wrap="square" anchor="t">
              <a:spAutoFit/>
            </a:bodyPr>
            <a:lstStyle/>
            <a:p>
              <a:pPr lvl="0" eaLnBrk="0" hangingPunct="0"/>
              <a:r>
                <a:rPr lang="zh-CN" altLang="en-US" sz="1400" b="1" dirty="0" smtClean="0">
                  <a:latin typeface="楷体" panose="02010609060101010101" charset="-122"/>
                  <a:ea typeface="楷体" panose="02010609060101010101" charset="-122"/>
                  <a:sym typeface="楷体_GB2312" panose="02010609030101010101" pitchFamily="49" charset="-122"/>
                </a:rPr>
                <a:t>北京人</a:t>
              </a:r>
              <a:r>
                <a:rPr lang="zh-CN" altLang="en-US" sz="1400" b="1" dirty="0">
                  <a:latin typeface="楷体" panose="02010609060101010101" charset="-122"/>
                  <a:ea typeface="楷体" panose="02010609060101010101" charset="-122"/>
                  <a:sym typeface="楷体_GB2312" panose="02010609030101010101" pitchFamily="49" charset="-122"/>
                </a:rPr>
                <a:t>头盖骨化石</a:t>
              </a:r>
              <a:endParaRPr lang="zh-CN" altLang="en-US" sz="1400" b="1" dirty="0">
                <a:latin typeface="楷体" panose="02010609060101010101" charset="-122"/>
                <a:ea typeface="楷体" panose="02010609060101010101" charset="-122"/>
                <a:sym typeface="楷体_GB2312" panose="02010609030101010101" pitchFamily="49" charset="-122"/>
              </a:endParaRPr>
            </a:p>
          </p:txBody>
        </p:sp>
      </p:grpSp>
      <p:pic>
        <p:nvPicPr>
          <p:cNvPr id="27651" name="图片 14339" descr="P"/>
          <p:cNvPicPr>
            <a:picLocks noChangeAspect="1"/>
          </p:cNvPicPr>
          <p:nvPr/>
        </p:nvPicPr>
        <p:blipFill>
          <a:blip r:embed="rId2" cstate="print"/>
          <a:srcRect l="322"/>
          <a:stretch>
            <a:fillRect/>
          </a:stretch>
        </p:blipFill>
        <p:spPr>
          <a:xfrm>
            <a:off x="1663699" y="1652250"/>
            <a:ext cx="1990725" cy="2359660"/>
          </a:xfrm>
          <a:prstGeom prst="rect">
            <a:avLst/>
          </a:prstGeom>
          <a:noFill/>
          <a:ln w="9525">
            <a:noFill/>
          </a:ln>
        </p:spPr>
      </p:pic>
      <p:sp>
        <p:nvSpPr>
          <p:cNvPr id="10" name="文本框 1"/>
          <p:cNvSpPr txBox="1">
            <a:spLocks noChangeArrowheads="1"/>
          </p:cNvSpPr>
          <p:nvPr/>
        </p:nvSpPr>
        <p:spPr bwMode="auto">
          <a:xfrm>
            <a:off x="2732363" y="74449"/>
            <a:ext cx="381642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zh-CN" altLang="en-US" sz="3000" b="1" dirty="0">
                <a:latin typeface="微软雅黑" panose="020B0503020204020204" pitchFamily="34" charset="-122"/>
                <a:ea typeface="微软雅黑" panose="020B0503020204020204" pitchFamily="34" charset="-122"/>
              </a:rPr>
              <a:t>北京人</a:t>
            </a:r>
            <a:endParaRPr lang="zh-CN" altLang="en-US" sz="3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p:nvPr>
            <p:custDataLst>
              <p:tags r:id="rId1"/>
            </p:custDataLst>
          </p:nvPr>
        </p:nvGraphicFramePr>
        <p:xfrm>
          <a:off x="1043608" y="782797"/>
          <a:ext cx="7056784" cy="4021201"/>
        </p:xfrm>
        <a:graphic>
          <a:graphicData uri="http://schemas.openxmlformats.org/drawingml/2006/table">
            <a:tbl>
              <a:tblPr firstRow="1" bandRow="1">
                <a:tableStyleId>{5940675A-B579-460E-94D1-54222C63F5DA}</a:tableStyleId>
              </a:tblPr>
              <a:tblGrid>
                <a:gridCol w="2088232"/>
                <a:gridCol w="4968552"/>
              </a:tblGrid>
              <a:tr h="365760">
                <a:tc>
                  <a:txBody>
                    <a:bodyPr/>
                    <a:lstStyle/>
                    <a:p>
                      <a:pPr indent="0" algn="ctr" fontAlgn="auto">
                        <a:lnSpc>
                          <a:spcPct val="150000"/>
                        </a:lnSpc>
                        <a:buNone/>
                      </a:pPr>
                      <a:r>
                        <a:rPr lang="zh-CN" altLang="en-US" sz="2000" b="1" dirty="0" smtClean="0">
                          <a:latin typeface="微软雅黑" panose="020B0503020204020204" pitchFamily="34" charset="-122"/>
                          <a:ea typeface="微软雅黑" panose="020B0503020204020204" pitchFamily="34" charset="-122"/>
                          <a:cs typeface="宋体" panose="02010600030101010101" pitchFamily="2" charset="-122"/>
                        </a:rPr>
                        <a:t>时间</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000" b="1" dirty="0" smtClean="0">
                          <a:latin typeface="微软雅黑" panose="020B0503020204020204" pitchFamily="34" charset="-122"/>
                          <a:ea typeface="微软雅黑" panose="020B0503020204020204" pitchFamily="34" charset="-122"/>
                          <a:cs typeface="宋体" panose="02010600030101010101" pitchFamily="2" charset="-122"/>
                        </a:rPr>
                        <a:t>成果</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5760">
                <a:tc rowSpan="2">
                  <a:txBody>
                    <a:bodyPr/>
                    <a:lstStyle/>
                    <a:p>
                      <a:pPr indent="0" algn="ctr" fontAlgn="auto">
                        <a:lnSpc>
                          <a:spcPct val="150000"/>
                        </a:lnSpc>
                        <a:buNone/>
                      </a:pPr>
                      <a:r>
                        <a:rPr lang="en-US" sz="2000" b="1" dirty="0" smtClean="0">
                          <a:latin typeface="微软雅黑" panose="020B0503020204020204" pitchFamily="34" charset="-122"/>
                          <a:ea typeface="微软雅黑" panose="020B0503020204020204" pitchFamily="34" charset="-122"/>
                          <a:cs typeface="宋体" panose="02010600030101010101" pitchFamily="2" charset="-122"/>
                        </a:rPr>
                        <a:t>1921</a:t>
                      </a:r>
                      <a:r>
                        <a:rPr lang="en-US" altLang="zh-CN" sz="2000" b="1" dirty="0" smtClean="0">
                          <a:latin typeface="微软雅黑" panose="020B0503020204020204" pitchFamily="34" charset="-122"/>
                          <a:ea typeface="微软雅黑" panose="020B0503020204020204" pitchFamily="34" charset="-122"/>
                          <a:cs typeface="宋体" panose="02010600030101010101" pitchFamily="2" charset="-122"/>
                        </a:rPr>
                        <a:t>—1929</a:t>
                      </a:r>
                      <a:r>
                        <a:rPr lang="zh-CN" altLang="en-US" sz="2000" b="1" dirty="0">
                          <a:latin typeface="微软雅黑" panose="020B0503020204020204" pitchFamily="34" charset="-122"/>
                          <a:ea typeface="微软雅黑" panose="020B0503020204020204" pitchFamily="34" charset="-122"/>
                          <a:cs typeface="宋体" panose="02010600030101010101" pitchFamily="2" charset="-122"/>
                          <a:sym typeface="+mn-ea"/>
                        </a:rPr>
                        <a:t>年</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sym typeface="+mn-ea"/>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000" b="1" dirty="0">
                          <a:latin typeface="微软雅黑" panose="020B0503020204020204" pitchFamily="34" charset="-122"/>
                          <a:ea typeface="微软雅黑" panose="020B0503020204020204" pitchFamily="34" charset="-122"/>
                          <a:cs typeface="宋体" panose="02010600030101010101" pitchFamily="2" charset="-122"/>
                        </a:rPr>
                        <a:t>首次发现北京人遗址</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5760">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en-US" altLang="zh-CN" sz="2000" b="1" dirty="0" smtClean="0">
                          <a:latin typeface="微软雅黑" panose="020B0503020204020204" pitchFamily="34" charset="-122"/>
                          <a:ea typeface="微软雅黑" panose="020B0503020204020204" pitchFamily="34" charset="-122"/>
                          <a:cs typeface="宋体" panose="02010600030101010101" pitchFamily="2" charset="-122"/>
                        </a:rPr>
                        <a:t>3</a:t>
                      </a:r>
                      <a:r>
                        <a:rPr lang="zh-CN" altLang="en-US" sz="2000" b="1" dirty="0" smtClean="0">
                          <a:latin typeface="微软雅黑" panose="020B0503020204020204" pitchFamily="34" charset="-122"/>
                          <a:ea typeface="微软雅黑" panose="020B0503020204020204" pitchFamily="34" charset="-122"/>
                          <a:cs typeface="宋体" panose="02010600030101010101" pitchFamily="2" charset="-122"/>
                        </a:rPr>
                        <a:t>颗牙齿</a:t>
                      </a:r>
                      <a:r>
                        <a:rPr lang="zh-CN" altLang="en-US" sz="2000" b="1" dirty="0">
                          <a:latin typeface="微软雅黑" panose="020B0503020204020204" pitchFamily="34" charset="-122"/>
                          <a:ea typeface="微软雅黑" panose="020B0503020204020204" pitchFamily="34" charset="-122"/>
                          <a:cs typeface="宋体" panose="02010600030101010101" pitchFamily="2" charset="-122"/>
                        </a:rPr>
                        <a:t>化石</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1520">
                <a:tc rowSpan="2">
                  <a:txBody>
                    <a:bodyPr/>
                    <a:lstStyle/>
                    <a:p>
                      <a:pPr indent="0" algn="ctr" fontAlgn="auto">
                        <a:lnSpc>
                          <a:spcPct val="150000"/>
                        </a:lnSpc>
                        <a:buNone/>
                      </a:pPr>
                      <a:r>
                        <a:rPr lang="en-US" sz="2000" b="1" dirty="0">
                          <a:latin typeface="微软雅黑" panose="020B0503020204020204" pitchFamily="34" charset="-122"/>
                          <a:ea typeface="微软雅黑" panose="020B0503020204020204" pitchFamily="34" charset="-122"/>
                          <a:cs typeface="宋体" panose="02010600030101010101" pitchFamily="2" charset="-122"/>
                        </a:rPr>
                        <a:t>1929</a:t>
                      </a:r>
                      <a:r>
                        <a:rPr lang="zh-CN" altLang="en-US" sz="2000" b="1" dirty="0">
                          <a:latin typeface="微软雅黑" panose="020B0503020204020204" pitchFamily="34" charset="-122"/>
                          <a:ea typeface="微软雅黑" panose="020B0503020204020204" pitchFamily="34" charset="-122"/>
                          <a:cs typeface="宋体" panose="02010600030101010101" pitchFamily="2" charset="-122"/>
                        </a:rPr>
                        <a:t>年</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000" b="1"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第一个</a:t>
                      </a:r>
                      <a:r>
                        <a:rPr lang="zh-CN" altLang="en-US" sz="2000" b="1" dirty="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北京人</a:t>
                      </a:r>
                      <a:r>
                        <a:rPr lang="zh-CN" altLang="en-US" sz="2000" b="1" dirty="0">
                          <a:solidFill>
                            <a:srgbClr val="FF0000"/>
                          </a:solidFill>
                          <a:latin typeface="微软雅黑" panose="020B0503020204020204" pitchFamily="34" charset="-122"/>
                          <a:ea typeface="微软雅黑" panose="020B0503020204020204" pitchFamily="34" charset="-122"/>
                          <a:cs typeface="宋体" panose="02010600030101010101" pitchFamily="2" charset="-122"/>
                        </a:rPr>
                        <a:t>头盖骨化石（裴文中）</a:t>
                      </a:r>
                      <a:endParaRPr lang="zh-CN" altLang="en-US" sz="2000" b="1" dirty="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5925">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000" b="1" dirty="0">
                          <a:latin typeface="微软雅黑" panose="020B0503020204020204" pitchFamily="34" charset="-122"/>
                          <a:ea typeface="微软雅黑" panose="020B0503020204020204" pitchFamily="34" charset="-122"/>
                          <a:cs typeface="宋体" panose="02010600030101010101" pitchFamily="2" charset="-122"/>
                        </a:rPr>
                        <a:t>用火遗迹</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5925">
                <a:tc rowSpan="4">
                  <a:txBody>
                    <a:bodyPr/>
                    <a:lstStyle/>
                    <a:p>
                      <a:pPr indent="0" algn="ctr" fontAlgn="auto">
                        <a:lnSpc>
                          <a:spcPct val="150000"/>
                        </a:lnSpc>
                        <a:buNone/>
                      </a:pPr>
                      <a:r>
                        <a:rPr lang="zh-CN" altLang="en-US" sz="2000" b="1" dirty="0">
                          <a:latin typeface="微软雅黑" panose="020B0503020204020204" pitchFamily="34" charset="-122"/>
                          <a:ea typeface="微软雅黑" panose="020B0503020204020204" pitchFamily="34" charset="-122"/>
                          <a:cs typeface="宋体" panose="02010600030101010101" pitchFamily="2" charset="-122"/>
                        </a:rPr>
                        <a:t>此后</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000" b="1" dirty="0" smtClean="0">
                          <a:latin typeface="微软雅黑" panose="020B0503020204020204" pitchFamily="34" charset="-122"/>
                          <a:ea typeface="微软雅黑" panose="020B0503020204020204" pitchFamily="34" charset="-122"/>
                          <a:cs typeface="宋体" panose="02010600030101010101" pitchFamily="2" charset="-122"/>
                        </a:rPr>
                        <a:t>发掘出</a:t>
                      </a:r>
                      <a:r>
                        <a:rPr lang="en-US" altLang="zh-CN" sz="2000" b="1" dirty="0" smtClean="0">
                          <a:latin typeface="微软雅黑" panose="020B0503020204020204" pitchFamily="34" charset="-122"/>
                          <a:ea typeface="微软雅黑" panose="020B0503020204020204" pitchFamily="34" charset="-122"/>
                          <a:cs typeface="宋体" panose="02010600030101010101" pitchFamily="2" charset="-122"/>
                        </a:rPr>
                        <a:t>5</a:t>
                      </a:r>
                      <a:r>
                        <a:rPr lang="zh-CN" altLang="en-US" sz="2000" b="1" dirty="0" smtClean="0">
                          <a:latin typeface="微软雅黑" panose="020B0503020204020204" pitchFamily="34" charset="-122"/>
                          <a:ea typeface="微软雅黑" panose="020B0503020204020204" pitchFamily="34" charset="-122"/>
                          <a:cs typeface="宋体" panose="02010600030101010101" pitchFamily="2" charset="-122"/>
                        </a:rPr>
                        <a:t>个头盖</a:t>
                      </a:r>
                      <a:r>
                        <a:rPr lang="zh-CN" altLang="en-US" sz="2000" b="1" dirty="0">
                          <a:latin typeface="微软雅黑" panose="020B0503020204020204" pitchFamily="34" charset="-122"/>
                          <a:ea typeface="微软雅黑" panose="020B0503020204020204" pitchFamily="34" charset="-122"/>
                          <a:cs typeface="宋体" panose="02010600030101010101" pitchFamily="2" charset="-122"/>
                        </a:rPr>
                        <a:t>骨化石</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5925">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000" b="1" dirty="0" smtClean="0">
                          <a:latin typeface="微软雅黑" panose="020B0503020204020204" pitchFamily="34" charset="-122"/>
                          <a:ea typeface="微软雅黑" panose="020B0503020204020204" pitchFamily="34" charset="-122"/>
                          <a:cs typeface="宋体" panose="02010600030101010101" pitchFamily="2" charset="-122"/>
                        </a:rPr>
                        <a:t>共出土</a:t>
                      </a:r>
                      <a:r>
                        <a:rPr lang="en-US" altLang="zh-CN" sz="2000" b="1" dirty="0" smtClean="0">
                          <a:latin typeface="微软雅黑" panose="020B0503020204020204" pitchFamily="34" charset="-122"/>
                          <a:ea typeface="微软雅黑" panose="020B0503020204020204" pitchFamily="34" charset="-122"/>
                          <a:cs typeface="宋体" panose="02010600030101010101" pitchFamily="2" charset="-122"/>
                        </a:rPr>
                        <a:t>40</a:t>
                      </a:r>
                      <a:r>
                        <a:rPr lang="zh-CN" altLang="en-US" sz="2000" b="1" dirty="0">
                          <a:latin typeface="微软雅黑" panose="020B0503020204020204" pitchFamily="34" charset="-122"/>
                          <a:ea typeface="微软雅黑" panose="020B0503020204020204" pitchFamily="34" charset="-122"/>
                          <a:cs typeface="宋体" panose="02010600030101010101" pitchFamily="2" charset="-122"/>
                        </a:rPr>
                        <a:t>多个</a:t>
                      </a:r>
                      <a:r>
                        <a:rPr lang="zh-CN" altLang="en-US" sz="2000" b="1" dirty="0" smtClean="0">
                          <a:latin typeface="微软雅黑" panose="020B0503020204020204" pitchFamily="34" charset="-122"/>
                          <a:ea typeface="微软雅黑" panose="020B0503020204020204" pitchFamily="34" charset="-122"/>
                          <a:cs typeface="宋体" panose="02010600030101010101" pitchFamily="2" charset="-122"/>
                        </a:rPr>
                        <a:t>个体的直立</a:t>
                      </a:r>
                      <a:r>
                        <a:rPr lang="zh-CN" altLang="en-US" sz="2000" b="1" dirty="0">
                          <a:latin typeface="微软雅黑" panose="020B0503020204020204" pitchFamily="34" charset="-122"/>
                          <a:ea typeface="微软雅黑" panose="020B0503020204020204" pitchFamily="34" charset="-122"/>
                          <a:cs typeface="宋体" panose="02010600030101010101" pitchFamily="2" charset="-122"/>
                        </a:rPr>
                        <a:t>人化石</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5925">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000" b="1" dirty="0" smtClean="0">
                          <a:latin typeface="微软雅黑" panose="020B0503020204020204" pitchFamily="34" charset="-122"/>
                          <a:ea typeface="微软雅黑" panose="020B0503020204020204" pitchFamily="34" charset="-122"/>
                          <a:cs typeface="宋体" panose="02010600030101010101" pitchFamily="2" charset="-122"/>
                        </a:rPr>
                        <a:t>约</a:t>
                      </a:r>
                      <a:r>
                        <a:rPr lang="en-US" altLang="zh-CN" sz="2000" b="1" dirty="0" smtClean="0">
                          <a:latin typeface="微软雅黑" panose="020B0503020204020204" pitchFamily="34" charset="-122"/>
                          <a:ea typeface="微软雅黑" panose="020B0503020204020204" pitchFamily="34" charset="-122"/>
                          <a:cs typeface="宋体" panose="02010600030101010101" pitchFamily="2" charset="-122"/>
                        </a:rPr>
                        <a:t>10</a:t>
                      </a:r>
                      <a:r>
                        <a:rPr lang="zh-CN" altLang="en-US" sz="2000" b="1" dirty="0">
                          <a:latin typeface="微软雅黑" panose="020B0503020204020204" pitchFamily="34" charset="-122"/>
                          <a:ea typeface="微软雅黑" panose="020B0503020204020204" pitchFamily="34" charset="-122"/>
                          <a:cs typeface="宋体" panose="02010600030101010101" pitchFamily="2" charset="-122"/>
                        </a:rPr>
                        <a:t>万</a:t>
                      </a:r>
                      <a:r>
                        <a:rPr lang="zh-CN" altLang="en-US" sz="2000" b="1" dirty="0" smtClean="0">
                          <a:latin typeface="微软雅黑" panose="020B0503020204020204" pitchFamily="34" charset="-122"/>
                          <a:ea typeface="微软雅黑" panose="020B0503020204020204" pitchFamily="34" charset="-122"/>
                          <a:cs typeface="宋体" panose="02010600030101010101" pitchFamily="2" charset="-122"/>
                        </a:rPr>
                        <a:t>件打制石器</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5925">
                <a:tc vMerge="1">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50000"/>
                        </a:lnSpc>
                        <a:buNone/>
                      </a:pPr>
                      <a:r>
                        <a:rPr lang="zh-CN" altLang="en-US" sz="2000" b="1" dirty="0" smtClean="0">
                          <a:latin typeface="微软雅黑" panose="020B0503020204020204" pitchFamily="34" charset="-122"/>
                          <a:ea typeface="微软雅黑" panose="020B0503020204020204" pitchFamily="34" charset="-122"/>
                          <a:cs typeface="宋体" panose="02010600030101010101" pitchFamily="2" charset="-122"/>
                        </a:rPr>
                        <a:t>大量的动物</a:t>
                      </a:r>
                      <a:r>
                        <a:rPr lang="zh-CN" altLang="en-US" sz="2000" b="1" dirty="0">
                          <a:latin typeface="微软雅黑" panose="020B0503020204020204" pitchFamily="34" charset="-122"/>
                          <a:ea typeface="微软雅黑" panose="020B0503020204020204" pitchFamily="34" charset="-122"/>
                          <a:cs typeface="宋体" panose="02010600030101010101" pitchFamily="2" charset="-122"/>
                        </a:rPr>
                        <a:t>化石</a:t>
                      </a:r>
                      <a:endParaRPr lang="zh-CN" altLang="en-US" sz="2000" b="1" dirty="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p:nvPr/>
        </p:nvGraphicFramePr>
        <p:xfrm>
          <a:off x="479445" y="1275606"/>
          <a:ext cx="5304790" cy="1807336"/>
        </p:xfrm>
        <a:graphic>
          <a:graphicData uri="http://schemas.openxmlformats.org/drawingml/2006/table">
            <a:tbl>
              <a:tblPr firstRow="1" bandRow="1">
                <a:tableStyleId>{912C8C85-51F0-491E-9774-3900AFEF0FD7}</a:tableStyleId>
              </a:tblPr>
              <a:tblGrid>
                <a:gridCol w="946150"/>
                <a:gridCol w="1089660"/>
                <a:gridCol w="1089660"/>
                <a:gridCol w="1089660"/>
                <a:gridCol w="1089660"/>
              </a:tblGrid>
              <a:tr h="616076">
                <a:tc gridSpan="5">
                  <a:txBody>
                    <a:bodyPr/>
                    <a:lstStyle/>
                    <a:p>
                      <a:pPr algn="ctr">
                        <a:buNone/>
                      </a:pPr>
                      <a:r>
                        <a:rPr lang="zh-CN" altLang="en-US" sz="2700" dirty="0" smtClean="0">
                          <a:latin typeface="微软雅黑" panose="020B0503020204020204" pitchFamily="34" charset="-122"/>
                          <a:ea typeface="微软雅黑" panose="020B0503020204020204" pitchFamily="34" charset="-122"/>
                        </a:rPr>
                        <a:t>北京人的</a:t>
                      </a:r>
                      <a:r>
                        <a:rPr lang="zh-CN" altLang="en-US" sz="2700" dirty="0">
                          <a:latin typeface="微软雅黑" panose="020B0503020204020204" pitchFamily="34" charset="-122"/>
                          <a:ea typeface="微软雅黑" panose="020B0503020204020204" pitchFamily="34" charset="-122"/>
                        </a:rPr>
                        <a:t>容貌</a:t>
                      </a:r>
                      <a:r>
                        <a:rPr lang="zh-CN" altLang="en-US" sz="2700" dirty="0" smtClean="0">
                          <a:latin typeface="微软雅黑" panose="020B0503020204020204" pitchFamily="34" charset="-122"/>
                          <a:ea typeface="微软雅黑" panose="020B0503020204020204" pitchFamily="34" charset="-122"/>
                        </a:rPr>
                        <a:t>特征</a:t>
                      </a:r>
                      <a:endParaRPr lang="zh-CN" altLang="en-US" sz="2700" dirty="0">
                        <a:latin typeface="微软雅黑" panose="020B0503020204020204" pitchFamily="34" charset="-122"/>
                        <a:ea typeface="微软雅黑" panose="020B0503020204020204" pitchFamily="34" charset="-122"/>
                      </a:endParaRPr>
                    </a:p>
                  </a:txBody>
                  <a:tcPr marL="68580" marR="68580" marT="34290" marB="34290" anchor="ctr">
                    <a:lnL w="28575">
                      <a:solidFill>
                        <a:srgbClr val="006600"/>
                      </a:solidFill>
                      <a:prstDash val="solid"/>
                    </a:lnL>
                    <a:lnR w="28575">
                      <a:solidFill>
                        <a:srgbClr val="006600"/>
                      </a:solidFill>
                      <a:prstDash val="solid"/>
                    </a:lnR>
                    <a:lnT w="28575">
                      <a:solidFill>
                        <a:srgbClr val="006600"/>
                      </a:solidFill>
                      <a:prstDash val="solid"/>
                    </a:lnT>
                    <a:lnB w="28575" cap="flat" cmpd="sng" algn="ctr">
                      <a:solidFill>
                        <a:srgbClr val="006600"/>
                      </a:solidFill>
                      <a:prstDash val="solid"/>
                      <a:round/>
                      <a:headEnd type="none" w="med" len="med"/>
                      <a:tailEnd type="none" w="med" len="med"/>
                    </a:lnB>
                  </a:tcPr>
                </a:tc>
                <a:tc hMerge="1">
                  <a:tcPr>
                    <a:lnL w="28575">
                      <a:solidFill>
                        <a:srgbClr val="006600"/>
                      </a:solidFill>
                      <a:prstDash val="solid"/>
                    </a:lnL>
                    <a:lnR w="28575">
                      <a:solidFill>
                        <a:srgbClr val="006600"/>
                      </a:solidFill>
                      <a:prstDash val="solid"/>
                    </a:lnR>
                    <a:lnT w="28575">
                      <a:solidFill>
                        <a:srgbClr val="006600"/>
                      </a:solidFill>
                      <a:prstDash val="solid"/>
                    </a:lnT>
                    <a:lnB w="28575">
                      <a:solidFill>
                        <a:srgbClr val="006600"/>
                      </a:solidFill>
                      <a:prstDash val="solid"/>
                    </a:lnB>
                  </a:tcPr>
                </a:tc>
                <a:tc hMerge="1">
                  <a:tcPr>
                    <a:lnL w="28575">
                      <a:solidFill>
                        <a:srgbClr val="006600"/>
                      </a:solidFill>
                      <a:prstDash val="solid"/>
                    </a:lnL>
                    <a:lnR w="28575">
                      <a:solidFill>
                        <a:srgbClr val="006600"/>
                      </a:solidFill>
                      <a:prstDash val="solid"/>
                    </a:lnR>
                    <a:lnT w="28575">
                      <a:solidFill>
                        <a:srgbClr val="006600"/>
                      </a:solidFill>
                      <a:prstDash val="solid"/>
                    </a:lnT>
                    <a:lnB w="28575">
                      <a:solidFill>
                        <a:srgbClr val="006600"/>
                      </a:solidFill>
                      <a:prstDash val="solid"/>
                    </a:lnB>
                  </a:tcPr>
                </a:tc>
                <a:tc hMerge="1">
                  <a:tcPr>
                    <a:lnL w="28575">
                      <a:solidFill>
                        <a:srgbClr val="006600"/>
                      </a:solidFill>
                      <a:prstDash val="solid"/>
                    </a:lnL>
                    <a:lnR w="28575">
                      <a:solidFill>
                        <a:srgbClr val="006600"/>
                      </a:solidFill>
                      <a:prstDash val="solid"/>
                    </a:lnR>
                    <a:lnT w="28575">
                      <a:solidFill>
                        <a:srgbClr val="006600"/>
                      </a:solidFill>
                      <a:prstDash val="solid"/>
                    </a:lnT>
                    <a:lnB w="28575">
                      <a:solidFill>
                        <a:srgbClr val="006600"/>
                      </a:solidFill>
                      <a:prstDash val="solid"/>
                    </a:lnB>
                  </a:tcPr>
                </a:tc>
                <a:tc hMerge="1">
                  <a:tcPr>
                    <a:lnL w="28575">
                      <a:solidFill>
                        <a:srgbClr val="006600"/>
                      </a:solidFill>
                      <a:prstDash val="solid"/>
                    </a:lnL>
                    <a:lnR w="28575">
                      <a:solidFill>
                        <a:srgbClr val="006600"/>
                      </a:solidFill>
                      <a:prstDash val="solid"/>
                    </a:lnR>
                    <a:lnT w="28575">
                      <a:solidFill>
                        <a:srgbClr val="006600"/>
                      </a:solidFill>
                      <a:prstDash val="solid"/>
                    </a:lnT>
                    <a:lnB w="28575">
                      <a:solidFill>
                        <a:srgbClr val="006600"/>
                      </a:solidFill>
                      <a:prstDash val="solid"/>
                    </a:lnB>
                  </a:tcPr>
                </a:tc>
              </a:tr>
              <a:tr h="595630">
                <a:tc>
                  <a:txBody>
                    <a:bodyPr/>
                    <a:lstStyle/>
                    <a:p>
                      <a:pPr algn="ctr">
                        <a:buNone/>
                      </a:pPr>
                      <a:r>
                        <a:rPr lang="zh-CN" altLang="en-US" sz="2700" b="1">
                          <a:latin typeface="微软雅黑" panose="020B0503020204020204" pitchFamily="34" charset="-122"/>
                          <a:ea typeface="微软雅黑" panose="020B0503020204020204" pitchFamily="34" charset="-122"/>
                        </a:rPr>
                        <a:t>前额</a:t>
                      </a:r>
                      <a:endParaRPr lang="zh-CN" altLang="en-US" sz="2700" b="1">
                        <a:latin typeface="微软雅黑" panose="020B0503020204020204" pitchFamily="34" charset="-122"/>
                        <a:ea typeface="微软雅黑" panose="020B0503020204020204" pitchFamily="34" charset="-122"/>
                      </a:endParaRPr>
                    </a:p>
                  </a:txBody>
                  <a:tcPr marL="68580" marR="68580" marT="34290" marB="34290" anchor="ctr">
                    <a:lnL w="28575">
                      <a:solidFill>
                        <a:srgbClr val="006600"/>
                      </a:solidFill>
                      <a:prstDash val="solid"/>
                    </a:lnL>
                    <a:lnR w="28575">
                      <a:solidFill>
                        <a:srgbClr val="006600"/>
                      </a:solidFill>
                      <a:prstDash val="solid"/>
                    </a:lnR>
                    <a:lnT w="28575" cap="flat" cmpd="sng" algn="ctr">
                      <a:solidFill>
                        <a:srgbClr val="006600"/>
                      </a:solidFill>
                      <a:prstDash val="solid"/>
                      <a:round/>
                      <a:headEnd type="none" w="med" len="med"/>
                      <a:tailEnd type="none" w="med" len="med"/>
                    </a:lnT>
                    <a:lnB w="28575" cap="flat" cmpd="sng" algn="ctr">
                      <a:solidFill>
                        <a:srgbClr val="006600"/>
                      </a:solidFill>
                      <a:prstDash val="solid"/>
                      <a:round/>
                      <a:headEnd type="none" w="med" len="med"/>
                      <a:tailEnd type="none" w="med" len="med"/>
                    </a:lnB>
                  </a:tcPr>
                </a:tc>
                <a:tc>
                  <a:txBody>
                    <a:bodyPr/>
                    <a:lstStyle/>
                    <a:p>
                      <a:pPr algn="ctr">
                        <a:buNone/>
                      </a:pPr>
                      <a:r>
                        <a:rPr lang="zh-CN" altLang="en-US" sz="2700" b="1">
                          <a:latin typeface="微软雅黑" panose="020B0503020204020204" pitchFamily="34" charset="-122"/>
                          <a:ea typeface="微软雅黑" panose="020B0503020204020204" pitchFamily="34" charset="-122"/>
                        </a:rPr>
                        <a:t>眉骨</a:t>
                      </a:r>
                      <a:endParaRPr lang="zh-CN" altLang="en-US" sz="2700" b="1">
                        <a:latin typeface="微软雅黑" panose="020B0503020204020204" pitchFamily="34" charset="-122"/>
                        <a:ea typeface="微软雅黑" panose="020B0503020204020204" pitchFamily="34" charset="-122"/>
                      </a:endParaRPr>
                    </a:p>
                  </a:txBody>
                  <a:tcPr marL="68580" marR="68580" marT="34290" marB="34290" anchor="ctr">
                    <a:lnL w="28575">
                      <a:solidFill>
                        <a:srgbClr val="006600"/>
                      </a:solidFill>
                      <a:prstDash val="solid"/>
                    </a:lnL>
                    <a:lnR w="28575">
                      <a:solidFill>
                        <a:srgbClr val="006600"/>
                      </a:solidFill>
                      <a:prstDash val="solid"/>
                    </a:lnR>
                    <a:lnT w="28575">
                      <a:solidFill>
                        <a:srgbClr val="006600"/>
                      </a:solidFill>
                      <a:prstDash val="solid"/>
                    </a:lnT>
                    <a:lnB w="28575">
                      <a:solidFill>
                        <a:srgbClr val="006600"/>
                      </a:solidFill>
                      <a:prstDash val="solid"/>
                    </a:lnB>
                  </a:tcPr>
                </a:tc>
                <a:tc>
                  <a:txBody>
                    <a:bodyPr/>
                    <a:lstStyle/>
                    <a:p>
                      <a:pPr algn="ctr">
                        <a:buNone/>
                      </a:pPr>
                      <a:r>
                        <a:rPr lang="zh-CN" altLang="en-US" sz="2700" b="1" dirty="0" smtClean="0">
                          <a:latin typeface="微软雅黑" panose="020B0503020204020204" pitchFamily="34" charset="-122"/>
                          <a:ea typeface="微软雅黑" panose="020B0503020204020204" pitchFamily="34" charset="-122"/>
                        </a:rPr>
                        <a:t>颧骨</a:t>
                      </a:r>
                      <a:endParaRPr lang="zh-CN" altLang="en-US" sz="2700" b="1" dirty="0">
                        <a:latin typeface="微软雅黑" panose="020B0503020204020204" pitchFamily="34" charset="-122"/>
                        <a:ea typeface="微软雅黑" panose="020B0503020204020204" pitchFamily="34" charset="-122"/>
                      </a:endParaRPr>
                    </a:p>
                  </a:txBody>
                  <a:tcPr marL="68580" marR="68580" marT="34290" marB="34290" anchor="ctr">
                    <a:lnL w="28575">
                      <a:solidFill>
                        <a:srgbClr val="006600"/>
                      </a:solidFill>
                      <a:prstDash val="solid"/>
                    </a:lnL>
                    <a:lnR w="28575">
                      <a:solidFill>
                        <a:srgbClr val="006600"/>
                      </a:solidFill>
                      <a:prstDash val="solid"/>
                    </a:lnR>
                    <a:lnT w="28575">
                      <a:solidFill>
                        <a:srgbClr val="006600"/>
                      </a:solidFill>
                      <a:prstDash val="solid"/>
                    </a:lnT>
                    <a:lnB w="28575">
                      <a:solidFill>
                        <a:srgbClr val="006600"/>
                      </a:solidFill>
                      <a:prstDash val="solid"/>
                    </a:lnB>
                  </a:tcPr>
                </a:tc>
                <a:tc>
                  <a:txBody>
                    <a:bodyPr/>
                    <a:lstStyle/>
                    <a:p>
                      <a:pPr algn="ctr">
                        <a:buNone/>
                      </a:pPr>
                      <a:r>
                        <a:rPr lang="zh-CN" altLang="en-US" sz="2700" b="1" dirty="0" smtClean="0">
                          <a:latin typeface="微软雅黑" panose="020B0503020204020204" pitchFamily="34" charset="-122"/>
                          <a:ea typeface="微软雅黑" panose="020B0503020204020204" pitchFamily="34" charset="-122"/>
                        </a:rPr>
                        <a:t>鼻骨</a:t>
                      </a:r>
                      <a:endParaRPr lang="zh-CN" altLang="en-US" sz="1015" dirty="0"/>
                    </a:p>
                  </a:txBody>
                  <a:tcPr marL="68580" marR="68580" marT="34290" marB="34290" anchor="ctr">
                    <a:lnL w="28575">
                      <a:solidFill>
                        <a:srgbClr val="006600"/>
                      </a:solidFill>
                      <a:prstDash val="solid"/>
                    </a:lnL>
                    <a:lnR w="28575">
                      <a:solidFill>
                        <a:srgbClr val="006600"/>
                      </a:solidFill>
                      <a:prstDash val="solid"/>
                    </a:lnR>
                    <a:lnT w="28575">
                      <a:solidFill>
                        <a:srgbClr val="006600"/>
                      </a:solidFill>
                      <a:prstDash val="solid"/>
                    </a:lnT>
                    <a:lnB w="28575">
                      <a:solidFill>
                        <a:srgbClr val="006600"/>
                      </a:solidFill>
                      <a:prstDash val="solid"/>
                    </a:lnB>
                  </a:tcPr>
                </a:tc>
                <a:tc>
                  <a:txBody>
                    <a:bodyPr/>
                    <a:lstStyle/>
                    <a:p>
                      <a:pPr algn="ctr">
                        <a:buNone/>
                      </a:pPr>
                      <a:r>
                        <a:rPr lang="zh-CN" altLang="en-US" sz="2700" b="1" dirty="0">
                          <a:latin typeface="微软雅黑" panose="020B0503020204020204" pitchFamily="34" charset="-122"/>
                          <a:ea typeface="微软雅黑" panose="020B0503020204020204" pitchFamily="34" charset="-122"/>
                        </a:rPr>
                        <a:t>吻</a:t>
                      </a:r>
                      <a:r>
                        <a:rPr lang="zh-CN" altLang="en-US" sz="2700" b="1" dirty="0" smtClean="0">
                          <a:latin typeface="微软雅黑" panose="020B0503020204020204" pitchFamily="34" charset="-122"/>
                          <a:ea typeface="微软雅黑" panose="020B0503020204020204" pitchFamily="34" charset="-122"/>
                        </a:rPr>
                        <a:t>部</a:t>
                      </a:r>
                      <a:endParaRPr lang="zh-CN" altLang="en-US" sz="2700" b="1" dirty="0">
                        <a:latin typeface="微软雅黑" panose="020B0503020204020204" pitchFamily="34" charset="-122"/>
                        <a:ea typeface="微软雅黑" panose="020B0503020204020204" pitchFamily="34" charset="-122"/>
                      </a:endParaRPr>
                    </a:p>
                  </a:txBody>
                  <a:tcPr marL="68580" marR="68580" marT="34290" marB="34290" anchor="ctr">
                    <a:lnL w="28575">
                      <a:solidFill>
                        <a:srgbClr val="006600"/>
                      </a:solidFill>
                      <a:prstDash val="solid"/>
                    </a:lnL>
                    <a:lnR w="28575">
                      <a:solidFill>
                        <a:srgbClr val="006600"/>
                      </a:solidFill>
                      <a:prstDash val="solid"/>
                    </a:lnR>
                    <a:lnT w="28575">
                      <a:solidFill>
                        <a:srgbClr val="006600"/>
                      </a:solidFill>
                      <a:prstDash val="solid"/>
                    </a:lnT>
                    <a:lnB w="28575">
                      <a:solidFill>
                        <a:srgbClr val="006600"/>
                      </a:solidFill>
                      <a:prstDash val="solid"/>
                    </a:lnB>
                  </a:tcPr>
                </a:tc>
              </a:tr>
              <a:tr h="595630">
                <a:tc>
                  <a:txBody>
                    <a:bodyPr/>
                    <a:lstStyle/>
                    <a:p>
                      <a:pPr>
                        <a:buNone/>
                      </a:pPr>
                      <a:endParaRPr lang="zh-CN" altLang="en-US" sz="1015"/>
                    </a:p>
                  </a:txBody>
                  <a:tcPr marL="68580" marR="68580" marT="34290" marB="34290">
                    <a:lnL w="28575">
                      <a:solidFill>
                        <a:srgbClr val="006600"/>
                      </a:solidFill>
                      <a:prstDash val="solid"/>
                    </a:lnL>
                    <a:lnR w="28575">
                      <a:solidFill>
                        <a:srgbClr val="006600"/>
                      </a:solidFill>
                      <a:prstDash val="solid"/>
                    </a:lnR>
                    <a:lnT w="28575" cap="flat" cmpd="sng" algn="ctr">
                      <a:solidFill>
                        <a:srgbClr val="006600"/>
                      </a:solidFill>
                      <a:prstDash val="solid"/>
                      <a:round/>
                      <a:headEnd type="none" w="med" len="med"/>
                      <a:tailEnd type="none" w="med" len="med"/>
                    </a:lnT>
                    <a:lnB w="28575">
                      <a:solidFill>
                        <a:srgbClr val="006600"/>
                      </a:solidFill>
                      <a:prstDash val="solid"/>
                    </a:lnB>
                  </a:tcPr>
                </a:tc>
                <a:tc>
                  <a:txBody>
                    <a:bodyPr/>
                    <a:lstStyle/>
                    <a:p>
                      <a:pPr>
                        <a:buNone/>
                      </a:pPr>
                      <a:endParaRPr lang="zh-CN" altLang="en-US" sz="1015"/>
                    </a:p>
                  </a:txBody>
                  <a:tcPr marL="68580" marR="68580" marT="34290" marB="34290">
                    <a:lnL w="28575">
                      <a:solidFill>
                        <a:srgbClr val="006600"/>
                      </a:solidFill>
                      <a:prstDash val="solid"/>
                    </a:lnL>
                    <a:lnR w="28575">
                      <a:solidFill>
                        <a:srgbClr val="006600"/>
                      </a:solidFill>
                      <a:prstDash val="solid"/>
                    </a:lnR>
                    <a:lnT w="28575">
                      <a:solidFill>
                        <a:srgbClr val="006600"/>
                      </a:solidFill>
                      <a:prstDash val="solid"/>
                    </a:lnT>
                    <a:lnB w="28575">
                      <a:solidFill>
                        <a:srgbClr val="006600"/>
                      </a:solidFill>
                      <a:prstDash val="solid"/>
                    </a:lnB>
                  </a:tcPr>
                </a:tc>
                <a:tc>
                  <a:txBody>
                    <a:bodyPr/>
                    <a:lstStyle/>
                    <a:p>
                      <a:pPr>
                        <a:buNone/>
                      </a:pPr>
                      <a:endParaRPr lang="zh-CN" altLang="en-US" sz="1015" dirty="0"/>
                    </a:p>
                  </a:txBody>
                  <a:tcPr marL="68580" marR="68580" marT="34290" marB="34290">
                    <a:lnL w="28575">
                      <a:solidFill>
                        <a:srgbClr val="006600"/>
                      </a:solidFill>
                      <a:prstDash val="solid"/>
                    </a:lnL>
                    <a:lnR w="28575">
                      <a:solidFill>
                        <a:srgbClr val="006600"/>
                      </a:solidFill>
                      <a:prstDash val="solid"/>
                    </a:lnR>
                    <a:lnT w="28575">
                      <a:solidFill>
                        <a:srgbClr val="006600"/>
                      </a:solidFill>
                      <a:prstDash val="solid"/>
                    </a:lnT>
                    <a:lnB w="28575">
                      <a:solidFill>
                        <a:srgbClr val="006600"/>
                      </a:solidFill>
                      <a:prstDash val="solid"/>
                    </a:lnB>
                  </a:tcPr>
                </a:tc>
                <a:tc>
                  <a:txBody>
                    <a:bodyPr/>
                    <a:lstStyle/>
                    <a:p>
                      <a:pPr>
                        <a:buNone/>
                      </a:pPr>
                      <a:endParaRPr lang="zh-CN" altLang="en-US" sz="1015"/>
                    </a:p>
                  </a:txBody>
                  <a:tcPr marL="68580" marR="68580" marT="34290" marB="34290">
                    <a:lnL w="28575">
                      <a:solidFill>
                        <a:srgbClr val="006600"/>
                      </a:solidFill>
                      <a:prstDash val="solid"/>
                    </a:lnL>
                    <a:lnR w="28575">
                      <a:solidFill>
                        <a:srgbClr val="006600"/>
                      </a:solidFill>
                      <a:prstDash val="solid"/>
                    </a:lnR>
                    <a:lnT w="28575">
                      <a:solidFill>
                        <a:srgbClr val="006600"/>
                      </a:solidFill>
                      <a:prstDash val="solid"/>
                    </a:lnT>
                    <a:lnB w="28575">
                      <a:solidFill>
                        <a:srgbClr val="006600"/>
                      </a:solidFill>
                      <a:prstDash val="solid"/>
                    </a:lnB>
                  </a:tcPr>
                </a:tc>
                <a:tc>
                  <a:txBody>
                    <a:bodyPr/>
                    <a:lstStyle/>
                    <a:p>
                      <a:pPr>
                        <a:buNone/>
                      </a:pPr>
                      <a:endParaRPr lang="zh-CN" altLang="en-US" sz="1015" dirty="0"/>
                    </a:p>
                  </a:txBody>
                  <a:tcPr marL="68580" marR="68580" marT="34290" marB="34290">
                    <a:lnL w="28575">
                      <a:solidFill>
                        <a:srgbClr val="006600"/>
                      </a:solidFill>
                      <a:prstDash val="solid"/>
                    </a:lnL>
                    <a:lnR w="28575">
                      <a:solidFill>
                        <a:srgbClr val="006600"/>
                      </a:solidFill>
                      <a:prstDash val="solid"/>
                    </a:lnR>
                    <a:lnT w="28575">
                      <a:solidFill>
                        <a:srgbClr val="006600"/>
                      </a:solidFill>
                      <a:prstDash val="solid"/>
                    </a:lnT>
                    <a:lnB w="28575">
                      <a:solidFill>
                        <a:srgbClr val="006600"/>
                      </a:solidFill>
                      <a:prstDash val="solid"/>
                    </a:lnB>
                  </a:tcPr>
                </a:tc>
              </a:tr>
            </a:tbl>
          </a:graphicData>
        </a:graphic>
      </p:graphicFrame>
      <p:sp>
        <p:nvSpPr>
          <p:cNvPr id="7" name="文本框 6"/>
          <p:cNvSpPr txBox="1"/>
          <p:nvPr/>
        </p:nvSpPr>
        <p:spPr>
          <a:xfrm>
            <a:off x="539552" y="2555875"/>
            <a:ext cx="862013" cy="460375"/>
          </a:xfrm>
          <a:prstGeom prst="rect">
            <a:avLst/>
          </a:prstGeom>
          <a:noFill/>
          <a:ln w="9525">
            <a:noFill/>
          </a:ln>
        </p:spPr>
        <p:txBody>
          <a:bodyPr wrap="square" anchor="t" anchorCtr="0">
            <a:spAutoFit/>
          </a:bodyPr>
          <a:lstStyle/>
          <a:p>
            <a:pPr eaLnBrk="0" hangingPunct="0"/>
            <a:r>
              <a:rPr lang="zh-CN" altLang="en-US" sz="2400" b="1" dirty="0">
                <a:solidFill>
                  <a:srgbClr val="C00000"/>
                </a:solidFill>
                <a:latin typeface="华文楷体" panose="02010600040101010101" charset="-122"/>
                <a:ea typeface="华文楷体" panose="02010600040101010101" charset="-122"/>
              </a:rPr>
              <a:t>低平</a:t>
            </a:r>
            <a:endParaRPr lang="zh-CN" altLang="en-US" sz="2400" b="1" dirty="0">
              <a:solidFill>
                <a:srgbClr val="C00000"/>
              </a:solidFill>
              <a:latin typeface="华文楷体" panose="02010600040101010101" charset="-122"/>
              <a:ea typeface="华文楷体" panose="02010600040101010101" charset="-122"/>
            </a:endParaRPr>
          </a:p>
        </p:txBody>
      </p:sp>
      <p:sp>
        <p:nvSpPr>
          <p:cNvPr id="8" name="文本框 7"/>
          <p:cNvSpPr txBox="1"/>
          <p:nvPr/>
        </p:nvSpPr>
        <p:spPr>
          <a:xfrm>
            <a:off x="1547664" y="2555875"/>
            <a:ext cx="862013" cy="460375"/>
          </a:xfrm>
          <a:prstGeom prst="rect">
            <a:avLst/>
          </a:prstGeom>
          <a:noFill/>
          <a:ln w="9525">
            <a:noFill/>
          </a:ln>
        </p:spPr>
        <p:txBody>
          <a:bodyPr wrap="square" anchor="t" anchorCtr="0">
            <a:spAutoFit/>
          </a:bodyPr>
          <a:lstStyle/>
          <a:p>
            <a:pPr eaLnBrk="0" hangingPunct="0"/>
            <a:r>
              <a:rPr lang="zh-CN" altLang="en-US" sz="2400" b="1" dirty="0">
                <a:solidFill>
                  <a:srgbClr val="C00000"/>
                </a:solidFill>
                <a:latin typeface="华文楷体" panose="02010600040101010101" charset="-122"/>
                <a:ea typeface="华文楷体" panose="02010600040101010101" charset="-122"/>
              </a:rPr>
              <a:t>粗大</a:t>
            </a:r>
            <a:endParaRPr lang="zh-CN" altLang="en-US" sz="2400" b="1" dirty="0">
              <a:solidFill>
                <a:srgbClr val="C00000"/>
              </a:solidFill>
              <a:latin typeface="华文楷体" panose="02010600040101010101" charset="-122"/>
              <a:ea typeface="华文楷体" panose="02010600040101010101" charset="-122"/>
            </a:endParaRPr>
          </a:p>
        </p:txBody>
      </p:sp>
      <p:sp>
        <p:nvSpPr>
          <p:cNvPr id="9" name="文本框 8"/>
          <p:cNvSpPr txBox="1"/>
          <p:nvPr/>
        </p:nvSpPr>
        <p:spPr>
          <a:xfrm>
            <a:off x="3779912" y="2555875"/>
            <a:ext cx="860822" cy="460375"/>
          </a:xfrm>
          <a:prstGeom prst="rect">
            <a:avLst/>
          </a:prstGeom>
          <a:noFill/>
          <a:ln w="9525">
            <a:noFill/>
          </a:ln>
        </p:spPr>
        <p:txBody>
          <a:bodyPr wrap="square" anchor="t" anchorCtr="0">
            <a:spAutoFit/>
          </a:bodyPr>
          <a:lstStyle/>
          <a:p>
            <a:pPr eaLnBrk="0" hangingPunct="0"/>
            <a:r>
              <a:rPr lang="zh-CN" altLang="en-US" sz="2400" b="1" dirty="0">
                <a:solidFill>
                  <a:srgbClr val="C00000"/>
                </a:solidFill>
                <a:latin typeface="华文楷体" panose="02010600040101010101" charset="-122"/>
                <a:ea typeface="华文楷体" panose="02010600040101010101" charset="-122"/>
              </a:rPr>
              <a:t>扁平</a:t>
            </a:r>
            <a:endParaRPr lang="zh-CN" altLang="en-US" sz="2400" b="1" dirty="0">
              <a:solidFill>
                <a:srgbClr val="C00000"/>
              </a:solidFill>
              <a:latin typeface="华文楷体" panose="02010600040101010101" charset="-122"/>
              <a:ea typeface="华文楷体" panose="02010600040101010101" charset="-122"/>
            </a:endParaRPr>
          </a:p>
        </p:txBody>
      </p:sp>
      <p:sp>
        <p:nvSpPr>
          <p:cNvPr id="10" name="文本框 9"/>
          <p:cNvSpPr txBox="1"/>
          <p:nvPr/>
        </p:nvSpPr>
        <p:spPr>
          <a:xfrm>
            <a:off x="2703066" y="2555875"/>
            <a:ext cx="860822" cy="460375"/>
          </a:xfrm>
          <a:prstGeom prst="rect">
            <a:avLst/>
          </a:prstGeom>
          <a:noFill/>
          <a:ln w="9525">
            <a:noFill/>
          </a:ln>
        </p:spPr>
        <p:txBody>
          <a:bodyPr wrap="square" anchor="t" anchorCtr="0">
            <a:spAutoFit/>
          </a:bodyPr>
          <a:lstStyle/>
          <a:p>
            <a:pPr eaLnBrk="0" hangingPunct="0"/>
            <a:r>
              <a:rPr lang="zh-CN" altLang="en-US" sz="2400" b="1" dirty="0">
                <a:solidFill>
                  <a:srgbClr val="C00000"/>
                </a:solidFill>
                <a:latin typeface="华文楷体" panose="02010600040101010101" charset="-122"/>
                <a:ea typeface="华文楷体" panose="02010600040101010101" charset="-122"/>
              </a:rPr>
              <a:t>突出</a:t>
            </a:r>
            <a:endParaRPr lang="zh-CN" altLang="en-US" sz="2400" b="1" dirty="0">
              <a:solidFill>
                <a:srgbClr val="C00000"/>
              </a:solidFill>
              <a:latin typeface="华文楷体" panose="02010600040101010101" charset="-122"/>
              <a:ea typeface="华文楷体" panose="02010600040101010101" charset="-122"/>
            </a:endParaRPr>
          </a:p>
        </p:txBody>
      </p:sp>
      <p:sp>
        <p:nvSpPr>
          <p:cNvPr id="11" name="文本框 10"/>
          <p:cNvSpPr txBox="1"/>
          <p:nvPr/>
        </p:nvSpPr>
        <p:spPr>
          <a:xfrm>
            <a:off x="4788024" y="2548310"/>
            <a:ext cx="860822" cy="460375"/>
          </a:xfrm>
          <a:prstGeom prst="rect">
            <a:avLst/>
          </a:prstGeom>
          <a:noFill/>
          <a:ln w="9525">
            <a:noFill/>
          </a:ln>
        </p:spPr>
        <p:txBody>
          <a:bodyPr wrap="square" anchor="t" anchorCtr="0">
            <a:spAutoFit/>
          </a:bodyPr>
          <a:lstStyle/>
          <a:p>
            <a:pPr eaLnBrk="0" hangingPunct="0"/>
            <a:r>
              <a:rPr lang="zh-CN" altLang="en-US" sz="2400" b="1" dirty="0">
                <a:solidFill>
                  <a:srgbClr val="C00000"/>
                </a:solidFill>
                <a:latin typeface="华文楷体" panose="02010600040101010101" charset="-122"/>
                <a:ea typeface="华文楷体" panose="02010600040101010101" charset="-122"/>
              </a:rPr>
              <a:t>前伸</a:t>
            </a:r>
            <a:endParaRPr lang="zh-CN" altLang="en-US" sz="2400" b="1" dirty="0">
              <a:solidFill>
                <a:srgbClr val="C00000"/>
              </a:solidFill>
              <a:latin typeface="华文楷体" panose="02010600040101010101" charset="-122"/>
              <a:ea typeface="华文楷体" panose="02010600040101010101" charset="-122"/>
            </a:endParaRPr>
          </a:p>
        </p:txBody>
      </p:sp>
      <p:sp>
        <p:nvSpPr>
          <p:cNvPr id="12" name="文本框 11"/>
          <p:cNvSpPr txBox="1"/>
          <p:nvPr/>
        </p:nvSpPr>
        <p:spPr>
          <a:xfrm>
            <a:off x="258051" y="3275955"/>
            <a:ext cx="3572933" cy="501650"/>
          </a:xfrm>
          <a:prstGeom prst="rect">
            <a:avLst/>
          </a:prstGeom>
          <a:noFill/>
        </p:spPr>
        <p:txBody>
          <a:bodyPr wrap="square" rtlCol="0">
            <a:spAutoFit/>
          </a:bodyPr>
          <a:lstStyle/>
          <a:p>
            <a:pPr algn="ctr"/>
            <a:r>
              <a:rPr lang="zh-CN" altLang="en-US" sz="2665" b="1" dirty="0">
                <a:latin typeface="楷体" panose="02010609060101010101" charset="-122"/>
                <a:ea typeface="楷体" panose="02010609060101010101" charset="-122"/>
                <a:cs typeface="宋体" panose="02010600030101010101" pitchFamily="2" charset="-122"/>
              </a:rPr>
              <a:t>①</a:t>
            </a:r>
            <a:r>
              <a:rPr lang="zh-CN" altLang="en-US" sz="2665" b="1" dirty="0">
                <a:latin typeface="楷体" panose="02010609060101010101" charset="-122"/>
                <a:ea typeface="楷体" panose="02010609060101010101" charset="-122"/>
              </a:rPr>
              <a:t>上肢与现代人相似</a:t>
            </a:r>
            <a:endParaRPr lang="zh-CN" altLang="en-US" sz="2665" b="1" dirty="0">
              <a:latin typeface="楷体" panose="02010609060101010101" charset="-122"/>
              <a:ea typeface="楷体" panose="02010609060101010101" charset="-122"/>
            </a:endParaRPr>
          </a:p>
        </p:txBody>
      </p:sp>
      <p:sp>
        <p:nvSpPr>
          <p:cNvPr id="13" name="文本框 12"/>
          <p:cNvSpPr txBox="1"/>
          <p:nvPr/>
        </p:nvSpPr>
        <p:spPr>
          <a:xfrm>
            <a:off x="251520" y="3777605"/>
            <a:ext cx="3248660" cy="501650"/>
          </a:xfrm>
          <a:prstGeom prst="rect">
            <a:avLst/>
          </a:prstGeom>
          <a:noFill/>
        </p:spPr>
        <p:txBody>
          <a:bodyPr wrap="square" rtlCol="0">
            <a:spAutoFit/>
          </a:bodyPr>
          <a:lstStyle/>
          <a:p>
            <a:pPr algn="ctr"/>
            <a:r>
              <a:rPr lang="zh-CN" altLang="en-US" sz="2665" b="1" dirty="0">
                <a:latin typeface="楷体" panose="02010609060101010101" charset="-122"/>
                <a:ea typeface="楷体" panose="02010609060101010101" charset="-122"/>
                <a:cs typeface="宋体" panose="02010600030101010101" pitchFamily="2" charset="-122"/>
              </a:rPr>
              <a:t>②</a:t>
            </a:r>
            <a:r>
              <a:rPr lang="zh-CN" altLang="en-US" sz="2665" b="1" dirty="0">
                <a:latin typeface="楷体" panose="02010609060101010101" charset="-122"/>
                <a:ea typeface="楷体" panose="02010609060101010101" charset="-122"/>
              </a:rPr>
              <a:t>下肢较上肢略长</a:t>
            </a:r>
            <a:endParaRPr lang="zh-CN" altLang="en-US" sz="2665" b="1" dirty="0">
              <a:latin typeface="楷体" panose="02010609060101010101" charset="-122"/>
              <a:ea typeface="楷体" panose="02010609060101010101" charset="-122"/>
            </a:endParaRPr>
          </a:p>
        </p:txBody>
      </p:sp>
      <p:sp>
        <p:nvSpPr>
          <p:cNvPr id="15" name="文本框 14"/>
          <p:cNvSpPr txBox="1"/>
          <p:nvPr/>
        </p:nvSpPr>
        <p:spPr>
          <a:xfrm>
            <a:off x="305572" y="4279255"/>
            <a:ext cx="2808312" cy="502445"/>
          </a:xfrm>
          <a:prstGeom prst="rect">
            <a:avLst/>
          </a:prstGeom>
          <a:noFill/>
        </p:spPr>
        <p:txBody>
          <a:bodyPr wrap="square" rtlCol="0">
            <a:spAutoFit/>
          </a:bodyPr>
          <a:lstStyle/>
          <a:p>
            <a:pPr algn="ctr"/>
            <a:r>
              <a:rPr lang="zh-CN" altLang="en-US" sz="2665" b="1" dirty="0">
                <a:latin typeface="楷体" panose="02010609060101010101" charset="-122"/>
                <a:ea typeface="楷体" panose="02010609060101010101" charset="-122"/>
                <a:cs typeface="宋体" panose="02010600030101010101" pitchFamily="2" charset="-122"/>
              </a:rPr>
              <a:t>③</a:t>
            </a:r>
            <a:r>
              <a:rPr lang="zh-CN" altLang="en-US" sz="2665" b="1" dirty="0" smtClean="0">
                <a:latin typeface="楷体" panose="02010609060101010101" charset="-122"/>
                <a:ea typeface="楷体" panose="02010609060101010101" charset="-122"/>
              </a:rPr>
              <a:t>能够直立</a:t>
            </a:r>
            <a:r>
              <a:rPr lang="zh-CN" altLang="en-US" sz="2665" b="1" dirty="0">
                <a:latin typeface="楷体" panose="02010609060101010101" charset="-122"/>
                <a:ea typeface="楷体" panose="02010609060101010101" charset="-122"/>
              </a:rPr>
              <a:t>行走</a:t>
            </a:r>
            <a:endParaRPr lang="zh-CN" altLang="en-US" sz="2665" b="1" dirty="0">
              <a:latin typeface="楷体" panose="02010609060101010101" charset="-122"/>
              <a:ea typeface="楷体" panose="02010609060101010101" charset="-122"/>
            </a:endParaRPr>
          </a:p>
        </p:txBody>
      </p:sp>
      <p:sp>
        <p:nvSpPr>
          <p:cNvPr id="20" name="文本框 19"/>
          <p:cNvSpPr txBox="1"/>
          <p:nvPr/>
        </p:nvSpPr>
        <p:spPr>
          <a:xfrm>
            <a:off x="3923928" y="3563987"/>
            <a:ext cx="2084589" cy="912558"/>
          </a:xfrm>
          <a:prstGeom prst="rect">
            <a:avLst/>
          </a:prstGeom>
          <a:noFill/>
        </p:spPr>
        <p:txBody>
          <a:bodyPr wrap="square" rtlCol="0">
            <a:spAutoFit/>
          </a:bodyPr>
          <a:lstStyle/>
          <a:p>
            <a:pPr algn="ctr"/>
            <a:r>
              <a:rPr lang="zh-CN" altLang="en-US" sz="2665" b="1">
                <a:latin typeface="微软雅黑" panose="020B0503020204020204" pitchFamily="34" charset="-122"/>
                <a:ea typeface="微软雅黑" panose="020B0503020204020204" pitchFamily="34" charset="-122"/>
              </a:rPr>
              <a:t>平均</a:t>
            </a:r>
            <a:r>
              <a:rPr lang="zh-CN" altLang="en-US" sz="2665" b="1" smtClean="0">
                <a:latin typeface="微软雅黑" panose="020B0503020204020204" pitchFamily="34" charset="-122"/>
                <a:ea typeface="微软雅黑" panose="020B0503020204020204" pitchFamily="34" charset="-122"/>
              </a:rPr>
              <a:t>身高：</a:t>
            </a:r>
            <a:r>
              <a:rPr lang="en-US" altLang="zh-CN" sz="2665" b="1" smtClean="0">
                <a:latin typeface="微软雅黑" panose="020B0503020204020204" pitchFamily="34" charset="-122"/>
                <a:ea typeface="微软雅黑" panose="020B0503020204020204" pitchFamily="34" charset="-122"/>
              </a:rPr>
              <a:t>157</a:t>
            </a:r>
            <a:r>
              <a:rPr lang="zh-CN" altLang="en-US" sz="2665" b="1" smtClean="0">
                <a:latin typeface="微软雅黑" panose="020B0503020204020204" pitchFamily="34" charset="-122"/>
                <a:ea typeface="微软雅黑" panose="020B0503020204020204" pitchFamily="34" charset="-122"/>
              </a:rPr>
              <a:t>厘米</a:t>
            </a:r>
            <a:endParaRPr lang="zh-CN" altLang="en-US" sz="2665"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251520" y="701948"/>
            <a:ext cx="2277423" cy="501650"/>
          </a:xfrm>
          <a:prstGeom prst="rect">
            <a:avLst/>
          </a:prstGeom>
          <a:noFill/>
        </p:spPr>
        <p:txBody>
          <a:bodyPr wrap="square" rtlCol="0">
            <a:spAutoFit/>
          </a:bodyPr>
          <a:lstStyle/>
          <a:p>
            <a:pPr algn="ctr"/>
            <a:r>
              <a:rPr lang="en-US" altLang="zh-CN" sz="2665" b="1" dirty="0" smtClean="0">
                <a:latin typeface="仿宋" panose="02010609060101010101" charset="-122"/>
                <a:ea typeface="仿宋" panose="02010609060101010101" charset="-122"/>
              </a:rPr>
              <a:t>2</a:t>
            </a:r>
            <a:r>
              <a:rPr lang="en-US" altLang="zh-CN" sz="2665" b="1" dirty="0">
                <a:latin typeface="仿宋" panose="02010609060101010101" charset="-122"/>
                <a:ea typeface="仿宋" panose="02010609060101010101" charset="-122"/>
              </a:rPr>
              <a:t>.</a:t>
            </a:r>
            <a:r>
              <a:rPr lang="zh-CN" altLang="en-US" sz="2665" b="1" dirty="0" smtClean="0">
                <a:latin typeface="仿宋" panose="02010609060101010101" charset="-122"/>
                <a:ea typeface="仿宋" panose="02010609060101010101" charset="-122"/>
              </a:rPr>
              <a:t>体质特征</a:t>
            </a:r>
            <a:endParaRPr lang="zh-CN" altLang="en-US" sz="2665" b="1" dirty="0">
              <a:latin typeface="仿宋" panose="02010609060101010101" charset="-122"/>
              <a:ea typeface="仿宋" panose="02010609060101010101"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40152" y="1066999"/>
            <a:ext cx="2880320" cy="3719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100000">
                                          <p:val>
                                            <p:strVal val="#ppt_x"/>
                                          </p:val>
                                        </p:tav>
                                      </p:tavLst>
                                    </p:anim>
                                    <p:anim calcmode="lin" valueType="num">
                                      <p:cBhvr>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ppt_x</p:attrName>
                                        </p:attrNameLst>
                                      </p:cBhvr>
                                      <p:tavLst>
                                        <p:tav tm="0">
                                          <p:val>
                                            <p:strVal val="#ppt_x"/>
                                          </p:val>
                                        </p:tav>
                                        <p:tav tm="100000">
                                          <p:val>
                                            <p:strVal val="#ppt_x"/>
                                          </p:val>
                                        </p:tav>
                                      </p:tavLst>
                                    </p:anim>
                                    <p:anim calcmode="lin" valueType="num">
                                      <p:cBhvr>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arn(inVertic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arn(inVertical)">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5"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647564" y="1131590"/>
            <a:ext cx="4104456" cy="3096344"/>
          </a:xfrm>
          <a:prstGeom prst="rect">
            <a:avLst/>
          </a:prstGeom>
        </p:spPr>
        <p:txBody>
          <a:bodyPr/>
          <a:lstStyle/>
          <a:p>
            <a:pPr marL="0" indent="0" algn="just">
              <a:lnSpc>
                <a:spcPct val="150000"/>
              </a:lnSpc>
              <a:buNone/>
            </a:pPr>
            <a:r>
              <a:rPr lang="en-US" altLang="zh-CN" sz="2400" b="1" dirty="0" smtClean="0">
                <a:latin typeface="仿宋" panose="02010609060101010101" charset="-122"/>
                <a:ea typeface="仿宋" panose="02010609060101010101" charset="-122"/>
              </a:rPr>
              <a:t>3</a:t>
            </a:r>
            <a:r>
              <a:rPr lang="en-US" altLang="zh-CN" sz="2400" b="1" dirty="0">
                <a:latin typeface="仿宋" panose="02010609060101010101" charset="-122"/>
                <a:ea typeface="仿宋" panose="02010609060101010101" charset="-122"/>
              </a:rPr>
              <a:t>.</a:t>
            </a:r>
            <a:r>
              <a:rPr lang="zh-CN" altLang="en-US" sz="2400" b="1" dirty="0" smtClean="0">
                <a:latin typeface="仿宋" panose="02010609060101010101" charset="-122"/>
                <a:ea typeface="仿宋" panose="02010609060101010101" charset="-122"/>
              </a:rPr>
              <a:t>生活年代、生活地点</a:t>
            </a:r>
            <a:endParaRPr lang="en-US" altLang="zh-CN" sz="2400" b="1" dirty="0">
              <a:latin typeface="仿宋" panose="02010609060101010101" charset="-122"/>
              <a:ea typeface="仿宋" panose="02010609060101010101" charset="-122"/>
            </a:endParaRPr>
          </a:p>
          <a:p>
            <a:pPr marL="0" indent="0" algn="just">
              <a:lnSpc>
                <a:spcPct val="150000"/>
              </a:lnSpc>
              <a:buNone/>
            </a:pPr>
            <a:r>
              <a:rPr lang="zh-CN" altLang="en-US" sz="2400" b="1" dirty="0" smtClean="0"/>
              <a:t>（</a:t>
            </a:r>
            <a:r>
              <a:rPr lang="en-US" altLang="zh-CN" sz="2400" b="1" dirty="0" smtClean="0"/>
              <a:t>1</a:t>
            </a:r>
            <a:r>
              <a:rPr lang="zh-CN" altLang="en-US" sz="2400" b="1" dirty="0" smtClean="0"/>
              <a:t>）生活年代：距</a:t>
            </a:r>
            <a:r>
              <a:rPr lang="zh-CN" altLang="en-US" sz="2400" b="1" dirty="0"/>
              <a:t>今约</a:t>
            </a:r>
            <a:r>
              <a:rPr lang="en-US" altLang="zh-CN" sz="2400" b="1" dirty="0"/>
              <a:t>70</a:t>
            </a:r>
            <a:r>
              <a:rPr lang="zh-CN" altLang="en-US" sz="2400" b="1" dirty="0" smtClean="0"/>
              <a:t>万</a:t>
            </a:r>
            <a:r>
              <a:rPr lang="en-US" altLang="zh-CN" sz="2400" b="1" dirty="0" smtClean="0"/>
              <a:t>—20</a:t>
            </a:r>
            <a:r>
              <a:rPr lang="zh-CN" altLang="en-US" sz="2400" b="1" dirty="0" smtClean="0"/>
              <a:t>万年</a:t>
            </a:r>
            <a:endParaRPr lang="en-US" altLang="zh-CN" sz="2400" b="1" dirty="0" smtClean="0"/>
          </a:p>
          <a:p>
            <a:pPr marL="0" indent="0" algn="just">
              <a:lnSpc>
                <a:spcPct val="150000"/>
              </a:lnSpc>
              <a:buNone/>
            </a:pPr>
            <a:r>
              <a:rPr lang="zh-CN" altLang="en-US" sz="2400" b="1" dirty="0" smtClean="0"/>
              <a:t>（</a:t>
            </a:r>
            <a:r>
              <a:rPr lang="en-US" altLang="zh-CN" sz="2400" b="1" dirty="0" smtClean="0"/>
              <a:t>2</a:t>
            </a:r>
            <a:r>
              <a:rPr lang="zh-CN" altLang="en-US" sz="2400" b="1" dirty="0" smtClean="0"/>
              <a:t>）生活地点：北京</a:t>
            </a:r>
            <a:r>
              <a:rPr lang="zh-CN" altLang="en-US" sz="2400" b="1" dirty="0"/>
              <a:t>西南周口店龙骨山</a:t>
            </a:r>
            <a:endParaRPr lang="zh-CN" altLang="en-US" sz="2400" b="1" dirty="0"/>
          </a:p>
        </p:txBody>
      </p:sp>
      <p:pic>
        <p:nvPicPr>
          <p:cNvPr id="101" name="图片 100"/>
          <p:cNvPicPr/>
          <p:nvPr/>
        </p:nvPicPr>
        <p:blipFill>
          <a:blip r:embed="rId1" cstate="print"/>
          <a:stretch>
            <a:fillRect/>
          </a:stretch>
        </p:blipFill>
        <p:spPr>
          <a:xfrm>
            <a:off x="5007456" y="1347614"/>
            <a:ext cx="3567430" cy="2808094"/>
          </a:xfrm>
          <a:prstGeom prst="rect">
            <a:avLst/>
          </a:prstGeom>
          <a:noFill/>
          <a:ln w="9525">
            <a:noFill/>
          </a:ln>
        </p:spPr>
      </p:pic>
      <p:sp>
        <p:nvSpPr>
          <p:cNvPr id="4" name="文本框 1"/>
          <p:cNvSpPr txBox="1">
            <a:spLocks noChangeArrowheads="1"/>
          </p:cNvSpPr>
          <p:nvPr/>
        </p:nvSpPr>
        <p:spPr bwMode="auto">
          <a:xfrm>
            <a:off x="2843808" y="51470"/>
            <a:ext cx="381642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zh-CN" altLang="en-US" sz="3000" b="1" dirty="0">
                <a:latin typeface="微软雅黑" panose="020B0503020204020204" pitchFamily="34" charset="-122"/>
                <a:ea typeface="微软雅黑" panose="020B0503020204020204" pitchFamily="34" charset="-122"/>
              </a:rPr>
              <a:t>北京人</a:t>
            </a:r>
            <a:endParaRPr lang="zh-CN" altLang="en-US" sz="3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1"/>
                                        </p:tgtEl>
                                        <p:attrNameLst>
                                          <p:attrName>style.visibility</p:attrName>
                                        </p:attrNameLst>
                                      </p:cBhvr>
                                      <p:to>
                                        <p:strVal val="visible"/>
                                      </p:to>
                                    </p:set>
                                    <p:anim calcmode="lin" valueType="num">
                                      <p:cBhvr additive="base">
                                        <p:cTn id="22" dur="500" fill="hold"/>
                                        <p:tgtEl>
                                          <p:spTgt spid="101"/>
                                        </p:tgtEl>
                                        <p:attrNameLst>
                                          <p:attrName>ppt_x</p:attrName>
                                        </p:attrNameLst>
                                      </p:cBhvr>
                                      <p:tavLst>
                                        <p:tav tm="0">
                                          <p:val>
                                            <p:strVal val="#ppt_x"/>
                                          </p:val>
                                        </p:tav>
                                        <p:tav tm="100000">
                                          <p:val>
                                            <p:strVal val="#ppt_x"/>
                                          </p:val>
                                        </p:tav>
                                      </p:tavLst>
                                    </p:anim>
                                    <p:anim calcmode="lin" valueType="num">
                                      <p:cBhvr additive="base">
                                        <p:cTn id="23"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clrChange>
              <a:clrFrom>
                <a:srgbClr val="E5CC8D">
                  <a:alpha val="100000"/>
                </a:srgbClr>
              </a:clrFrom>
              <a:clrTo>
                <a:srgbClr val="E5CC8D">
                  <a:alpha val="100000"/>
                  <a:alpha val="0"/>
                </a:srgbClr>
              </a:clrTo>
            </a:clrChange>
          </a:blip>
          <a:stretch>
            <a:fillRect/>
          </a:stretch>
        </p:blipFill>
        <p:spPr>
          <a:xfrm>
            <a:off x="495632" y="1491630"/>
            <a:ext cx="8180824" cy="2273581"/>
          </a:xfrm>
          <a:prstGeom prst="rect">
            <a:avLst/>
          </a:prstGeom>
        </p:spPr>
      </p:pic>
      <p:sp>
        <p:nvSpPr>
          <p:cNvPr id="13" name="文本框 1"/>
          <p:cNvSpPr txBox="1">
            <a:spLocks noChangeArrowheads="1"/>
          </p:cNvSpPr>
          <p:nvPr/>
        </p:nvSpPr>
        <p:spPr bwMode="auto">
          <a:xfrm>
            <a:off x="2759525" y="51470"/>
            <a:ext cx="381642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zh-CN" altLang="en-US" sz="3000" b="1" dirty="0">
                <a:latin typeface="微软雅黑" panose="020B0503020204020204" pitchFamily="34" charset="-122"/>
                <a:ea typeface="微软雅黑" panose="020B0503020204020204" pitchFamily="34" charset="-122"/>
              </a:rPr>
              <a:t>北京人</a:t>
            </a:r>
            <a:endParaRPr lang="zh-CN" altLang="en-US" sz="3000" b="1" dirty="0">
              <a:latin typeface="微软雅黑" panose="020B0503020204020204" pitchFamily="34" charset="-122"/>
              <a:ea typeface="微软雅黑" panose="020B0503020204020204" pitchFamily="34" charset="-122"/>
            </a:endParaRPr>
          </a:p>
        </p:txBody>
      </p:sp>
      <p:sp>
        <p:nvSpPr>
          <p:cNvPr id="2" name="矩形 1"/>
          <p:cNvSpPr/>
          <p:nvPr/>
        </p:nvSpPr>
        <p:spPr>
          <a:xfrm>
            <a:off x="488816" y="745591"/>
            <a:ext cx="6433171" cy="674031"/>
          </a:xfrm>
          <a:prstGeom prst="rect">
            <a:avLst/>
          </a:prstGeom>
        </p:spPr>
        <p:txBody>
          <a:bodyPr wrap="none">
            <a:spAutoFit/>
          </a:bodyPr>
          <a:lstStyle/>
          <a:p>
            <a:pPr marL="457200" indent="-457200">
              <a:lnSpc>
                <a:spcPct val="140000"/>
              </a:lnSpc>
            </a:pPr>
            <a:r>
              <a:rPr lang="en-US" altLang="zh-CN" sz="2700" b="1" dirty="0" smtClean="0">
                <a:latin typeface="仿宋" panose="02010609060101010101" charset="-122"/>
                <a:ea typeface="仿宋" panose="02010609060101010101" charset="-122"/>
                <a:cs typeface="微软雅黑" panose="020B0503020204020204" pitchFamily="34" charset="-122"/>
              </a:rPr>
              <a:t>4.</a:t>
            </a:r>
            <a:r>
              <a:rPr lang="zh-CN" altLang="en-US" sz="2700" b="1" dirty="0" smtClean="0">
                <a:latin typeface="仿宋" panose="02010609060101010101" charset="-122"/>
                <a:ea typeface="仿宋" panose="02010609060101010101" charset="-122"/>
                <a:cs typeface="微软雅黑" panose="020B0503020204020204" pitchFamily="34" charset="-122"/>
              </a:rPr>
              <a:t>生产、生活状况：</a:t>
            </a:r>
            <a:r>
              <a:rPr lang="zh-CN" altLang="en-US" sz="2700" b="1" dirty="0" smtClean="0">
                <a:latin typeface="微软雅黑" panose="020B0503020204020204" pitchFamily="34" charset="-122"/>
                <a:ea typeface="微软雅黑" panose="020B0503020204020204" pitchFamily="34" charset="-122"/>
                <a:cs typeface="微软雅黑" panose="020B0503020204020204" pitchFamily="34" charset="-122"/>
              </a:rPr>
              <a:t>能</a:t>
            </a:r>
            <a:r>
              <a:rPr lang="zh-CN" altLang="en-US" sz="2700" b="1" dirty="0">
                <a:latin typeface="微软雅黑" panose="020B0503020204020204" pitchFamily="34" charset="-122"/>
                <a:ea typeface="微软雅黑" panose="020B0503020204020204" pitchFamily="34" charset="-122"/>
                <a:cs typeface="微软雅黑" panose="020B0503020204020204" pitchFamily="34" charset="-122"/>
              </a:rPr>
              <a:t>制造和使用工具</a:t>
            </a:r>
            <a:r>
              <a:rPr lang="zh-CN" altLang="en-US" sz="2700" b="1"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7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Box 5"/>
          <p:cNvSpPr txBox="1"/>
          <p:nvPr/>
        </p:nvSpPr>
        <p:spPr>
          <a:xfrm>
            <a:off x="747148" y="3900993"/>
            <a:ext cx="2376264" cy="830997"/>
          </a:xfrm>
          <a:prstGeom prst="rect">
            <a:avLst/>
          </a:prstGeom>
          <a:noFill/>
          <a:ln>
            <a:solidFill>
              <a:schemeClr val="tx1"/>
            </a:solidFill>
            <a:prstDash val="sysDash"/>
          </a:ln>
          <a:effectLst>
            <a:outerShdw blurRad="50800" dist="38100" dir="2700000" algn="tl" rotWithShape="0">
              <a:prstClr val="black">
                <a:alpha val="40000"/>
              </a:prstClr>
            </a:outerShdw>
          </a:effectLst>
        </p:spPr>
        <p:txBody>
          <a:bodyPr wrap="square" rtlCol="0">
            <a:spAutoFit/>
          </a:bodyPr>
          <a:lstStyle/>
          <a:p>
            <a:r>
              <a:rPr lang="zh-CN" altLang="en-US" sz="2400" b="1" dirty="0" smtClean="0">
                <a:latin typeface="微软雅黑" panose="020B0503020204020204" pitchFamily="34" charset="-122"/>
                <a:ea typeface="微软雅黑" panose="020B0503020204020204" pitchFamily="34" charset="-122"/>
              </a:rPr>
              <a:t>大多用来砍伐树木或打击野兽</a:t>
            </a:r>
            <a:endParaRPr lang="zh-CN" altLang="en-US" sz="2400" b="1" dirty="0">
              <a:latin typeface="微软雅黑" panose="020B0503020204020204" pitchFamily="34" charset="-122"/>
              <a:ea typeface="微软雅黑" panose="020B0503020204020204" pitchFamily="34" charset="-122"/>
            </a:endParaRPr>
          </a:p>
        </p:txBody>
      </p:sp>
      <p:sp>
        <p:nvSpPr>
          <p:cNvPr id="4" name="TextBox 5"/>
          <p:cNvSpPr txBox="1"/>
          <p:nvPr/>
        </p:nvSpPr>
        <p:spPr>
          <a:xfrm>
            <a:off x="3397912" y="3900993"/>
            <a:ext cx="2101764" cy="830997"/>
          </a:xfrm>
          <a:prstGeom prst="rect">
            <a:avLst/>
          </a:prstGeom>
          <a:noFill/>
          <a:ln>
            <a:solidFill>
              <a:schemeClr val="tx1"/>
            </a:solidFill>
            <a:prstDash val="sysDash"/>
          </a:ln>
          <a:effectLst>
            <a:outerShdw blurRad="50800" dist="38100" dir="2700000" algn="tl" rotWithShape="0">
              <a:prstClr val="black">
                <a:alpha val="40000"/>
              </a:prstClr>
            </a:outerShdw>
          </a:effectLst>
        </p:spPr>
        <p:txBody>
          <a:bodyPr wrap="square" rtlCol="0">
            <a:spAutoFit/>
          </a:bodyPr>
          <a:lstStyle/>
          <a:p>
            <a:r>
              <a:rPr lang="zh-CN" altLang="en-US" sz="2400" b="1" dirty="0" smtClean="0">
                <a:latin typeface="微软雅黑" panose="020B0503020204020204" pitchFamily="34" charset="-122"/>
                <a:ea typeface="微软雅黑" panose="020B0503020204020204" pitchFamily="34" charset="-122"/>
              </a:rPr>
              <a:t>用以刮削皮革、木、骨的表面</a:t>
            </a:r>
            <a:endParaRPr lang="zh-CN" altLang="en-US" sz="2400" b="1" dirty="0">
              <a:latin typeface="微软雅黑" panose="020B0503020204020204" pitchFamily="34" charset="-122"/>
              <a:ea typeface="微软雅黑" panose="020B0503020204020204" pitchFamily="34" charset="-122"/>
            </a:endParaRPr>
          </a:p>
        </p:txBody>
      </p:sp>
      <p:sp>
        <p:nvSpPr>
          <p:cNvPr id="5" name="TextBox 5"/>
          <p:cNvSpPr txBox="1"/>
          <p:nvPr/>
        </p:nvSpPr>
        <p:spPr>
          <a:xfrm>
            <a:off x="6173874" y="3900992"/>
            <a:ext cx="1822995" cy="830997"/>
          </a:xfrm>
          <a:prstGeom prst="rect">
            <a:avLst/>
          </a:prstGeom>
          <a:noFill/>
          <a:ln>
            <a:solidFill>
              <a:schemeClr val="tx1"/>
            </a:solidFill>
            <a:prstDash val="sysDash"/>
          </a:ln>
          <a:effectLst>
            <a:outerShdw blurRad="50800" dist="38100" dir="2700000" algn="tl" rotWithShape="0">
              <a:prstClr val="black">
                <a:alpha val="40000"/>
              </a:prstClr>
            </a:outerShdw>
          </a:effectLst>
        </p:spPr>
        <p:txBody>
          <a:bodyPr wrap="square" rtlCol="0">
            <a:spAutoFit/>
          </a:bodyPr>
          <a:lstStyle/>
          <a:p>
            <a:r>
              <a:rPr lang="zh-CN" altLang="en-US" sz="2400" b="1" dirty="0" smtClean="0">
                <a:latin typeface="微软雅黑" panose="020B0503020204020204" pitchFamily="34" charset="-122"/>
                <a:ea typeface="微软雅黑" panose="020B0503020204020204" pitchFamily="34" charset="-122"/>
              </a:rPr>
              <a:t>有尖刀，多用来锥或割</a:t>
            </a:r>
            <a:endParaRPr lang="zh-CN" altLang="en-US" sz="2400" b="1" dirty="0">
              <a:latin typeface="微软雅黑" panose="020B0503020204020204" pitchFamily="34" charset="-122"/>
              <a:ea typeface="微软雅黑" panose="020B0503020204020204" pitchFamily="34" charset="-122"/>
            </a:endParaRPr>
          </a:p>
        </p:txBody>
      </p:sp>
      <p:sp>
        <p:nvSpPr>
          <p:cNvPr id="8" name="矩形 7"/>
          <p:cNvSpPr/>
          <p:nvPr/>
        </p:nvSpPr>
        <p:spPr>
          <a:xfrm>
            <a:off x="959216" y="2248781"/>
            <a:ext cx="7109639" cy="611001"/>
          </a:xfrm>
          <a:prstGeom prst="rect">
            <a:avLst/>
          </a:prstGeom>
          <a:solidFill>
            <a:schemeClr val="accent4">
              <a:lumMod val="20000"/>
              <a:lumOff val="80000"/>
            </a:schemeClr>
          </a:solidFill>
        </p:spPr>
        <p:txBody>
          <a:bodyPr wrap="none">
            <a:spAutoFit/>
          </a:bodyPr>
          <a:lstStyle/>
          <a:p>
            <a:pPr marL="457200" indent="-457200">
              <a:lnSpc>
                <a:spcPct val="140000"/>
              </a:lnSpc>
            </a:pPr>
            <a:r>
              <a:rPr lang="zh-CN" altLang="en-US" sz="27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主要使用打制石器的时代称为“旧石器时代”</a:t>
            </a:r>
            <a:endParaRPr lang="zh-CN" altLang="en-US" sz="27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4" grpId="0" animBg="1"/>
      <p:bldP spid="5"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
          <p:cNvSpPr txBox="1">
            <a:spLocks noChangeArrowheads="1"/>
          </p:cNvSpPr>
          <p:nvPr/>
        </p:nvSpPr>
        <p:spPr bwMode="auto">
          <a:xfrm>
            <a:off x="3292844" y="751041"/>
            <a:ext cx="2630319" cy="66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457200" indent="-457200" eaLnBrk="1" fontAlgn="auto" hangingPunct="1">
              <a:lnSpc>
                <a:spcPct val="140000"/>
              </a:lnSpc>
              <a:spcBef>
                <a:spcPts val="0"/>
              </a:spcBef>
              <a:spcAft>
                <a:spcPts val="0"/>
              </a:spcAft>
            </a:pPr>
            <a:r>
              <a:rPr lang="zh-CN" altLang="en-US" sz="3000" b="1" dirty="0" smtClean="0">
                <a:solidFill>
                  <a:schemeClr val="accent3">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已经会使用火</a:t>
            </a:r>
            <a:endParaRPr lang="zh-CN" altLang="en-US" sz="3000" b="1" dirty="0">
              <a:solidFill>
                <a:schemeClr val="accent3">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矩形 1"/>
          <p:cNvSpPr/>
          <p:nvPr/>
        </p:nvSpPr>
        <p:spPr>
          <a:xfrm>
            <a:off x="467544" y="1419622"/>
            <a:ext cx="8280920" cy="3349635"/>
          </a:xfrm>
          <a:prstGeom prst="rect">
            <a:avLst/>
          </a:prstGeom>
          <a:ln w="25400">
            <a:noFill/>
          </a:ln>
        </p:spPr>
        <p:txBody>
          <a:bodyPr wrap="square">
            <a:spAutoFit/>
          </a:bodyPr>
          <a:lstStyle/>
          <a:p>
            <a:pPr fontAlgn="auto">
              <a:lnSpc>
                <a:spcPct val="150000"/>
              </a:lnSpc>
              <a:spcBef>
                <a:spcPts val="0"/>
              </a:spcBef>
              <a:spcAft>
                <a:spcPts val="0"/>
              </a:spcAft>
            </a:pPr>
            <a:r>
              <a:rPr lang="en-US" altLang="zh-CN" sz="2400" b="1" smtClean="0">
                <a:solidFill>
                  <a:prstClr val="black"/>
                </a:solidFill>
                <a:latin typeface="楷体" panose="02010609060101010101" charset="-122"/>
                <a:ea typeface="楷体" panose="02010609060101010101" charset="-122"/>
                <a:cs typeface="华文新魏" panose="02010800040101010101" charset="-122"/>
                <a:sym typeface="+mn-ea"/>
              </a:rPr>
              <a:t>    北京猿人遗址有四层面积较大并且较厚的灰烬层</a:t>
            </a:r>
            <a:r>
              <a:rPr lang="en-US" altLang="zh-CN" sz="2400" b="1">
                <a:solidFill>
                  <a:prstClr val="black"/>
                </a:solidFill>
                <a:latin typeface="楷体" panose="02010609060101010101" charset="-122"/>
                <a:ea typeface="楷体" panose="02010609060101010101" charset="-122"/>
                <a:cs typeface="华文新魏" panose="02010800040101010101" charset="-122"/>
                <a:sym typeface="+mn-ea"/>
              </a:rPr>
              <a:t>，</a:t>
            </a:r>
            <a:r>
              <a:rPr lang="en-US" altLang="zh-CN" sz="2400" b="1" smtClean="0">
                <a:solidFill>
                  <a:prstClr val="black"/>
                </a:solidFill>
                <a:latin typeface="楷体" panose="02010609060101010101" charset="-122"/>
                <a:ea typeface="楷体" panose="02010609060101010101" charset="-122"/>
                <a:cs typeface="华文新魏" panose="02010800040101010101" charset="-122"/>
                <a:sym typeface="+mn-ea"/>
              </a:rPr>
              <a:t>有的灰烬层厚达</a:t>
            </a:r>
            <a:r>
              <a:rPr lang="en-US" altLang="zh-CN" sz="2400" b="1" dirty="0">
                <a:solidFill>
                  <a:prstClr val="black"/>
                </a:solidFill>
                <a:latin typeface="楷体" panose="02010609060101010101" charset="-122"/>
                <a:ea typeface="楷体" panose="02010609060101010101" charset="-122"/>
                <a:cs typeface="华文新魏" panose="02010800040101010101" charset="-122"/>
                <a:sym typeface="+mn-ea"/>
              </a:rPr>
              <a:t>6米。灰烬层里不仅有木炭，而且有因被烧烤而布满龟裂纹的石块和石器、因烧烤而扭曲变形的鹿角、</a:t>
            </a:r>
            <a:r>
              <a:rPr lang="en-US" altLang="zh-CN" sz="2400" b="1" dirty="0" smtClean="0">
                <a:solidFill>
                  <a:prstClr val="black"/>
                </a:solidFill>
                <a:latin typeface="楷体" panose="02010609060101010101" charset="-122"/>
                <a:ea typeface="楷体" panose="02010609060101010101" charset="-122"/>
                <a:cs typeface="华文新魏" panose="02010800040101010101" charset="-122"/>
                <a:sym typeface="+mn-ea"/>
              </a:rPr>
              <a:t>烧烤过的朴树</a:t>
            </a:r>
            <a:r>
              <a:rPr lang="zh-CN" altLang="en-US" sz="2400" b="1" dirty="0" smtClean="0">
                <a:solidFill>
                  <a:prstClr val="black"/>
                </a:solidFill>
                <a:latin typeface="楷体" panose="02010609060101010101" charset="-122"/>
                <a:ea typeface="楷体" panose="02010609060101010101" charset="-122"/>
                <a:cs typeface="华文新魏" panose="02010800040101010101" charset="-122"/>
                <a:sym typeface="+mn-ea"/>
              </a:rPr>
              <a:t>子</a:t>
            </a:r>
            <a:r>
              <a:rPr lang="en-US" altLang="zh-CN" sz="2400" b="1" dirty="0" err="1" smtClean="0">
                <a:solidFill>
                  <a:prstClr val="black"/>
                </a:solidFill>
                <a:latin typeface="楷体" panose="02010609060101010101" charset="-122"/>
                <a:ea typeface="楷体" panose="02010609060101010101" charset="-122"/>
                <a:cs typeface="华文新魏" panose="02010800040101010101" charset="-122"/>
                <a:sym typeface="+mn-ea"/>
              </a:rPr>
              <a:t>和各种兽骨等</a:t>
            </a:r>
            <a:r>
              <a:rPr lang="en-US" altLang="zh-CN" sz="2400" b="1" dirty="0" err="1">
                <a:solidFill>
                  <a:prstClr val="black"/>
                </a:solidFill>
                <a:latin typeface="楷体" panose="02010609060101010101" charset="-122"/>
                <a:ea typeface="楷体" panose="02010609060101010101" charset="-122"/>
                <a:cs typeface="华文新魏" panose="02010800040101010101" charset="-122"/>
                <a:sym typeface="+mn-ea"/>
              </a:rPr>
              <a:t>。北京猿人的用火遗址是目前所能见到的内容最丰富的古人类的用火遗址</a:t>
            </a:r>
            <a:r>
              <a:rPr lang="en-US" altLang="zh-CN" sz="2400" b="1" dirty="0">
                <a:solidFill>
                  <a:prstClr val="black"/>
                </a:solidFill>
                <a:latin typeface="楷体" panose="02010609060101010101" charset="-122"/>
                <a:ea typeface="楷体" panose="02010609060101010101" charset="-122"/>
                <a:cs typeface="华文新魏" panose="02010800040101010101" charset="-122"/>
                <a:sym typeface="+mn-ea"/>
              </a:rPr>
              <a:t>。</a:t>
            </a:r>
            <a:endParaRPr lang="en-US" altLang="zh-CN" sz="2400" b="1" dirty="0">
              <a:solidFill>
                <a:prstClr val="black"/>
              </a:solidFill>
              <a:latin typeface="楷体" panose="02010609060101010101" charset="-122"/>
              <a:ea typeface="楷体" panose="02010609060101010101" charset="-122"/>
              <a:cs typeface="华文新魏" panose="02010800040101010101" charset="-122"/>
              <a:sym typeface="+mn-ea"/>
            </a:endParaRPr>
          </a:p>
          <a:p>
            <a:pPr indent="619125" algn="r" fontAlgn="auto">
              <a:lnSpc>
                <a:spcPts val="3780"/>
              </a:lnSpc>
              <a:spcBef>
                <a:spcPts val="0"/>
              </a:spcBef>
              <a:spcAft>
                <a:spcPts val="0"/>
              </a:spcAft>
            </a:pPr>
            <a:r>
              <a:rPr lang="en-US" altLang="zh-CN" sz="2400" b="1" dirty="0" smtClean="0">
                <a:solidFill>
                  <a:prstClr val="black"/>
                </a:solidFill>
                <a:latin typeface="楷体" panose="02010609060101010101" charset="-122"/>
                <a:ea typeface="楷体" panose="02010609060101010101" charset="-122"/>
                <a:cs typeface="华文新魏" panose="02010800040101010101" charset="-122"/>
                <a:sym typeface="+mn-ea"/>
              </a:rPr>
              <a:t>——</a:t>
            </a:r>
            <a:r>
              <a:rPr lang="zh-CN" altLang="en-US" sz="2400" b="1" dirty="0" smtClean="0">
                <a:solidFill>
                  <a:prstClr val="black"/>
                </a:solidFill>
                <a:latin typeface="楷体" panose="02010609060101010101" charset="-122"/>
                <a:ea typeface="楷体" panose="02010609060101010101" charset="-122"/>
                <a:cs typeface="华文新魏" panose="02010800040101010101" charset="-122"/>
                <a:sym typeface="+mn-ea"/>
              </a:rPr>
              <a:t>摘编自</a:t>
            </a:r>
            <a:r>
              <a:rPr lang="en-US" altLang="zh-CN" sz="2400" b="1" dirty="0" err="1" smtClean="0">
                <a:solidFill>
                  <a:prstClr val="black"/>
                </a:solidFill>
                <a:latin typeface="楷体" panose="02010609060101010101" charset="-122"/>
                <a:ea typeface="楷体" panose="02010609060101010101" charset="-122"/>
                <a:cs typeface="华文新魏" panose="02010800040101010101" charset="-122"/>
                <a:sym typeface="宋体" panose="02010600030101010101" pitchFamily="2" charset="-122"/>
              </a:rPr>
              <a:t>傅乐成</a:t>
            </a:r>
            <a:r>
              <a:rPr lang="en-US" altLang="zh-CN" sz="2400" b="1" dirty="0" err="1">
                <a:solidFill>
                  <a:prstClr val="black"/>
                </a:solidFill>
                <a:latin typeface="楷体" panose="02010609060101010101" charset="-122"/>
                <a:ea typeface="楷体" panose="02010609060101010101" charset="-122"/>
                <a:cs typeface="华文新魏" panose="02010800040101010101" charset="-122"/>
                <a:sym typeface="宋体" panose="02010600030101010101" pitchFamily="2" charset="-122"/>
              </a:rPr>
              <a:t>《</a:t>
            </a:r>
            <a:r>
              <a:rPr lang="en-US" altLang="zh-CN" sz="2400" b="1" dirty="0" err="1" smtClean="0">
                <a:solidFill>
                  <a:prstClr val="black"/>
                </a:solidFill>
                <a:latin typeface="楷体" panose="02010609060101010101" charset="-122"/>
                <a:ea typeface="楷体" panose="02010609060101010101" charset="-122"/>
                <a:cs typeface="华文新魏" panose="02010800040101010101" charset="-122"/>
                <a:sym typeface="宋体" panose="02010600030101010101" pitchFamily="2" charset="-122"/>
              </a:rPr>
              <a:t>中国通史</a:t>
            </a:r>
            <a:r>
              <a:rPr lang="zh-CN" altLang="en-US" sz="2400" b="1" dirty="0" smtClean="0">
                <a:solidFill>
                  <a:prstClr val="black"/>
                </a:solidFill>
                <a:latin typeface="楷体" panose="02010609060101010101" charset="-122"/>
                <a:ea typeface="楷体" panose="02010609060101010101" charset="-122"/>
                <a:cs typeface="华文新魏" panose="02010800040101010101" charset="-122"/>
                <a:sym typeface="宋体" panose="02010600030101010101" pitchFamily="2" charset="-122"/>
              </a:rPr>
              <a:t>（上册）</a:t>
            </a:r>
            <a:r>
              <a:rPr lang="en-US" altLang="zh-CN" sz="2400" b="1" dirty="0" smtClean="0">
                <a:solidFill>
                  <a:prstClr val="black"/>
                </a:solidFill>
                <a:latin typeface="楷体" panose="02010609060101010101" charset="-122"/>
                <a:ea typeface="楷体" panose="02010609060101010101" charset="-122"/>
                <a:cs typeface="华文新魏" panose="02010800040101010101" charset="-122"/>
                <a:sym typeface="宋体" panose="02010600030101010101" pitchFamily="2" charset="-122"/>
              </a:rPr>
              <a:t>》</a:t>
            </a:r>
            <a:endParaRPr lang="en-US" altLang="zh-CN" sz="2400" b="1" dirty="0">
              <a:solidFill>
                <a:prstClr val="black"/>
              </a:solidFill>
              <a:latin typeface="楷体" panose="02010609060101010101" charset="-122"/>
              <a:ea typeface="楷体" panose="02010609060101010101" charset="-122"/>
              <a:cs typeface="华文新魏" panose="02010800040101010101" charset="-122"/>
              <a:sym typeface="宋体" panose="02010600030101010101" pitchFamily="2" charset="-122"/>
            </a:endParaRPr>
          </a:p>
        </p:txBody>
      </p:sp>
      <p:sp>
        <p:nvSpPr>
          <p:cNvPr id="3" name="矩形 2"/>
          <p:cNvSpPr/>
          <p:nvPr/>
        </p:nvSpPr>
        <p:spPr>
          <a:xfrm>
            <a:off x="718613" y="4013081"/>
            <a:ext cx="184731" cy="668581"/>
          </a:xfrm>
          <a:prstGeom prst="rect">
            <a:avLst/>
          </a:prstGeom>
        </p:spPr>
        <p:txBody>
          <a:bodyPr wrap="none">
            <a:spAutoFit/>
          </a:bodyPr>
          <a:lstStyle/>
          <a:p>
            <a:pPr marL="457200" indent="-457200" eaLnBrk="1" fontAlgn="auto" hangingPunct="1">
              <a:lnSpc>
                <a:spcPct val="140000"/>
              </a:lnSpc>
              <a:spcBef>
                <a:spcPts val="0"/>
              </a:spcBef>
              <a:spcAft>
                <a:spcPts val="0"/>
              </a:spcAft>
            </a:pPr>
            <a:endParaRPr lang="zh-CN" altLang="en-US" sz="3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1"/>
          <p:cNvSpPr txBox="1">
            <a:spLocks noChangeArrowheads="1"/>
          </p:cNvSpPr>
          <p:nvPr/>
        </p:nvSpPr>
        <p:spPr bwMode="auto">
          <a:xfrm>
            <a:off x="2759525" y="51470"/>
            <a:ext cx="381642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zh-CN" altLang="en-US" sz="3000" b="1" dirty="0">
                <a:latin typeface="微软雅黑" panose="020B0503020204020204" pitchFamily="34" charset="-122"/>
                <a:ea typeface="微软雅黑" panose="020B0503020204020204" pitchFamily="34" charset="-122"/>
              </a:rPr>
              <a:t>北京人</a:t>
            </a:r>
            <a:endParaRPr lang="zh-CN" altLang="en-US" sz="3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nodePh="1">
                                  <p:stCondLst>
                                    <p:cond delay="0"/>
                                  </p:stCondLst>
                                  <p:endCondLst>
                                    <p:cond evt="begin" delay="0">
                                      <p:tn val="16"/>
                                    </p:cond>
                                  </p:end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bldLvl="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bj.download.cycore.cn/res/132065324460755801/6d77b5bd47ea4c70acdbcfee8dde5f5c.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560906" y="1598698"/>
            <a:ext cx="2963422" cy="2806703"/>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8" name="文本框 13"/>
          <p:cNvSpPr txBox="1"/>
          <p:nvPr/>
        </p:nvSpPr>
        <p:spPr>
          <a:xfrm>
            <a:off x="4464015" y="4443958"/>
            <a:ext cx="3204329" cy="368300"/>
          </a:xfrm>
          <a:prstGeom prst="rect">
            <a:avLst/>
          </a:prstGeom>
          <a:noFill/>
        </p:spPr>
        <p:txBody>
          <a:bodyPr wrap="square" rtlCol="0" anchor="t">
            <a:spAutoFit/>
          </a:bodyPr>
          <a:lstStyle/>
          <a:p>
            <a:pPr lvl="0" algn="ctr">
              <a:spcBef>
                <a:spcPts val="0"/>
              </a:spcBef>
              <a:spcAft>
                <a:spcPts val="0"/>
              </a:spcAft>
              <a:buClrTx/>
              <a:buSzTx/>
              <a:buFontTx/>
            </a:pPr>
            <a:r>
              <a:rPr lang="zh-CN" altLang="en-US" b="1" dirty="0">
                <a:solidFill>
                  <a:prstClr val="black"/>
                </a:solidFill>
                <a:latin typeface="微软雅黑" panose="020B0503020204020204" pitchFamily="34" charset="-122"/>
                <a:ea typeface="微软雅黑" panose="020B0503020204020204" pitchFamily="34" charset="-122"/>
                <a:sym typeface="+mn-ea"/>
              </a:rPr>
              <a:t>北京人用火场景想象图</a:t>
            </a:r>
            <a:endParaRPr lang="zh-CN" altLang="en-US" b="1" dirty="0">
              <a:solidFill>
                <a:prstClr val="black"/>
              </a:solidFill>
              <a:latin typeface="微软雅黑" panose="020B0503020204020204" pitchFamily="34" charset="-122"/>
              <a:ea typeface="微软雅黑" panose="020B0503020204020204" pitchFamily="34" charset="-122"/>
              <a:sym typeface="+mn-ea"/>
            </a:endParaRPr>
          </a:p>
        </p:txBody>
      </p:sp>
      <p:pic>
        <p:nvPicPr>
          <p:cNvPr id="9" name="图片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1601396"/>
            <a:ext cx="1890210" cy="66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1691680" y="1762602"/>
            <a:ext cx="1188132" cy="368300"/>
          </a:xfrm>
          <a:prstGeom prst="rect">
            <a:avLst/>
          </a:prstGeom>
          <a:noFill/>
        </p:spPr>
        <p:txBody>
          <a:bodyPr wrap="square" rtlCol="0">
            <a:spAutoFit/>
          </a:bodyPr>
          <a:lstStyle/>
          <a:p>
            <a:pPr algn="ctr" eaLnBrk="1" fontAlgn="auto" hangingPunct="1">
              <a:spcBef>
                <a:spcPts val="0"/>
              </a:spcBef>
              <a:spcAft>
                <a:spcPts val="0"/>
              </a:spcAft>
            </a:pPr>
            <a:r>
              <a:rPr lang="zh-CN" altLang="en-US" b="1" dirty="0">
                <a:solidFill>
                  <a:prstClr val="black"/>
                </a:solidFill>
                <a:latin typeface="微软雅黑" panose="020B0503020204020204" pitchFamily="34" charset="-122"/>
                <a:ea typeface="微软雅黑" panose="020B0503020204020204" pitchFamily="34" charset="-122"/>
              </a:rPr>
              <a:t>烧烤食物</a:t>
            </a:r>
            <a:endParaRPr lang="zh-CN" altLang="en-US" b="1" dirty="0">
              <a:solidFill>
                <a:prstClr val="black"/>
              </a:solidFill>
              <a:latin typeface="微软雅黑" panose="020B0503020204020204" pitchFamily="34" charset="-122"/>
              <a:ea typeface="微软雅黑" panose="020B0503020204020204" pitchFamily="34" charset="-122"/>
            </a:endParaRPr>
          </a:p>
        </p:txBody>
      </p:sp>
      <p:pic>
        <p:nvPicPr>
          <p:cNvPr id="14" name="图片 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3638" y="2432886"/>
            <a:ext cx="1890210" cy="57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13638" y="3063717"/>
            <a:ext cx="1890210" cy="666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p:nvSpPr>
        <p:spPr>
          <a:xfrm>
            <a:off x="1655676" y="3224924"/>
            <a:ext cx="1188132" cy="368300"/>
          </a:xfrm>
          <a:prstGeom prst="rect">
            <a:avLst/>
          </a:prstGeom>
          <a:noFill/>
        </p:spPr>
        <p:txBody>
          <a:bodyPr wrap="square" rtlCol="0">
            <a:spAutoFit/>
          </a:bodyPr>
          <a:lstStyle/>
          <a:p>
            <a:pPr lvl="0" algn="ctr">
              <a:spcBef>
                <a:spcPts val="0"/>
              </a:spcBef>
              <a:spcAft>
                <a:spcPts val="0"/>
              </a:spcAft>
              <a:buClrTx/>
              <a:buSzTx/>
              <a:buFontTx/>
            </a:pPr>
            <a:r>
              <a:rPr lang="zh-CN" altLang="en-US" b="1" dirty="0">
                <a:solidFill>
                  <a:prstClr val="black"/>
                </a:solidFill>
                <a:latin typeface="微软雅黑" panose="020B0503020204020204" pitchFamily="34" charset="-122"/>
                <a:ea typeface="微软雅黑" panose="020B0503020204020204" pitchFamily="34" charset="-122"/>
                <a:sym typeface="+mn-ea"/>
              </a:rPr>
              <a:t>照明</a:t>
            </a:r>
            <a:endParaRPr lang="zh-CN" altLang="en-US" b="1" dirty="0">
              <a:solidFill>
                <a:prstClr val="black"/>
              </a:solidFill>
              <a:latin typeface="微软雅黑" panose="020B0503020204020204" pitchFamily="34" charset="-122"/>
              <a:ea typeface="微软雅黑" panose="020B0503020204020204" pitchFamily="34" charset="-122"/>
              <a:sym typeface="+mn-ea"/>
            </a:endParaRPr>
          </a:p>
        </p:txBody>
      </p:sp>
      <p:pic>
        <p:nvPicPr>
          <p:cNvPr id="17" name="图片 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3638" y="3873046"/>
            <a:ext cx="1890210" cy="57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1691680" y="2481979"/>
            <a:ext cx="1080120" cy="368300"/>
          </a:xfrm>
          <a:prstGeom prst="rect">
            <a:avLst/>
          </a:prstGeom>
          <a:noFill/>
        </p:spPr>
        <p:txBody>
          <a:bodyPr wrap="square" rtlCol="0">
            <a:spAutoFit/>
          </a:bodyPr>
          <a:lstStyle/>
          <a:p>
            <a:pPr lvl="0" algn="ctr">
              <a:spcBef>
                <a:spcPts val="0"/>
              </a:spcBef>
              <a:spcAft>
                <a:spcPts val="0"/>
              </a:spcAft>
              <a:buClrTx/>
              <a:buSzTx/>
              <a:buFontTx/>
            </a:pPr>
            <a:r>
              <a:rPr lang="zh-CN" altLang="en-US" b="1" dirty="0">
                <a:solidFill>
                  <a:prstClr val="black"/>
                </a:solidFill>
                <a:latin typeface="微软雅黑" panose="020B0503020204020204" pitchFamily="34" charset="-122"/>
                <a:ea typeface="微软雅黑" panose="020B0503020204020204" pitchFamily="34" charset="-122"/>
                <a:sym typeface="+mn-ea"/>
              </a:rPr>
              <a:t>防寒</a:t>
            </a:r>
            <a:endParaRPr lang="zh-CN" altLang="en-US" b="1" dirty="0">
              <a:solidFill>
                <a:prstClr val="black"/>
              </a:solidFill>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1736685" y="3954286"/>
            <a:ext cx="1080120" cy="368300"/>
          </a:xfrm>
          <a:prstGeom prst="rect">
            <a:avLst/>
          </a:prstGeom>
          <a:noFill/>
        </p:spPr>
        <p:txBody>
          <a:bodyPr wrap="square" rtlCol="0">
            <a:spAutoFit/>
          </a:bodyPr>
          <a:lstStyle/>
          <a:p>
            <a:pPr lvl="0" algn="ctr">
              <a:spcBef>
                <a:spcPts val="0"/>
              </a:spcBef>
              <a:spcAft>
                <a:spcPts val="0"/>
              </a:spcAft>
              <a:buClrTx/>
              <a:buSzTx/>
              <a:buFontTx/>
            </a:pPr>
            <a:r>
              <a:rPr lang="zh-CN" altLang="en-US" b="1" dirty="0">
                <a:solidFill>
                  <a:prstClr val="black"/>
                </a:solidFill>
                <a:latin typeface="微软雅黑" panose="020B0503020204020204" pitchFamily="34" charset="-122"/>
                <a:ea typeface="微软雅黑" panose="020B0503020204020204" pitchFamily="34" charset="-122"/>
                <a:sym typeface="+mn-ea"/>
              </a:rPr>
              <a:t>驱兽</a:t>
            </a:r>
            <a:endParaRPr lang="zh-CN" altLang="en-US" b="1" dirty="0">
              <a:solidFill>
                <a:prstClr val="black"/>
              </a:solidFill>
              <a:latin typeface="微软雅黑" panose="020B0503020204020204" pitchFamily="34" charset="-122"/>
              <a:ea typeface="微软雅黑" panose="020B0503020204020204" pitchFamily="34" charset="-122"/>
              <a:sym typeface="+mn-ea"/>
            </a:endParaRPr>
          </a:p>
        </p:txBody>
      </p:sp>
      <p:sp>
        <p:nvSpPr>
          <p:cNvPr id="20" name="文本框 19"/>
          <p:cNvSpPr txBox="1"/>
          <p:nvPr/>
        </p:nvSpPr>
        <p:spPr>
          <a:xfrm>
            <a:off x="1133618" y="843558"/>
            <a:ext cx="6750750" cy="553998"/>
          </a:xfrm>
          <a:prstGeom prst="rect">
            <a:avLst/>
          </a:prstGeom>
          <a:noFill/>
          <a:ln w="28575">
            <a:solidFill>
              <a:schemeClr val="accent6">
                <a:lumMod val="75000"/>
              </a:schemeClr>
            </a:solidFill>
          </a:ln>
        </p:spPr>
        <p:txBody>
          <a:bodyPr wrap="square">
            <a:spAutoFit/>
          </a:bodyPr>
          <a:lstStyle/>
          <a:p>
            <a:pPr eaLnBrk="1" fontAlgn="auto" hangingPunct="1">
              <a:spcBef>
                <a:spcPts val="0"/>
              </a:spcBef>
              <a:spcAft>
                <a:spcPts val="0"/>
              </a:spcAft>
            </a:pPr>
            <a:r>
              <a:rPr lang="zh-CN" altLang="en-US" sz="3000" b="1" dirty="0">
                <a:solidFill>
                  <a:srgbClr val="FF0000"/>
                </a:solidFill>
                <a:latin typeface="微软雅黑" panose="020B0503020204020204" pitchFamily="34" charset="-122"/>
                <a:ea typeface="微软雅黑" panose="020B0503020204020204" pitchFamily="34" charset="-122"/>
              </a:rPr>
              <a:t>  </a:t>
            </a:r>
            <a:r>
              <a:rPr lang="zh-CN" altLang="en-US" sz="3000" b="1" dirty="0">
                <a:solidFill>
                  <a:schemeClr val="accent3">
                    <a:lumMod val="75000"/>
                  </a:schemeClr>
                </a:solidFill>
                <a:latin typeface="华文新魏" panose="02010800040101010101" charset="-122"/>
                <a:ea typeface="华文新魏" panose="02010800040101010101" charset="-122"/>
              </a:rPr>
              <a:t>学会用火是</a:t>
            </a:r>
            <a:r>
              <a:rPr lang="zh-CN" altLang="en-US" sz="3000" b="1" dirty="0" smtClean="0">
                <a:solidFill>
                  <a:schemeClr val="accent3">
                    <a:lumMod val="75000"/>
                  </a:schemeClr>
                </a:solidFill>
                <a:latin typeface="华文新魏" panose="02010800040101010101" charset="-122"/>
                <a:ea typeface="华文新魏" panose="02010800040101010101" charset="-122"/>
              </a:rPr>
              <a:t>人类演化史</a:t>
            </a:r>
            <a:r>
              <a:rPr lang="zh-CN" altLang="en-US" sz="3000" b="1" dirty="0">
                <a:solidFill>
                  <a:schemeClr val="accent3">
                    <a:lumMod val="75000"/>
                  </a:schemeClr>
                </a:solidFill>
                <a:latin typeface="华文新魏" panose="02010800040101010101" charset="-122"/>
                <a:ea typeface="华文新魏" panose="02010800040101010101" charset="-122"/>
              </a:rPr>
              <a:t>上的里程碑。</a:t>
            </a:r>
            <a:endParaRPr lang="zh-CN" altLang="en-US" sz="3000" b="1" dirty="0">
              <a:solidFill>
                <a:schemeClr val="accent3">
                  <a:lumMod val="75000"/>
                </a:schemeClr>
              </a:solidFill>
              <a:latin typeface="华文新魏" panose="02010800040101010101" charset="-122"/>
              <a:ea typeface="华文新魏" panose="02010800040101010101" charset="-122"/>
            </a:endParaRPr>
          </a:p>
        </p:txBody>
      </p:sp>
      <p:sp>
        <p:nvSpPr>
          <p:cNvPr id="21" name="文本框 1"/>
          <p:cNvSpPr txBox="1">
            <a:spLocks noChangeArrowheads="1"/>
          </p:cNvSpPr>
          <p:nvPr/>
        </p:nvSpPr>
        <p:spPr bwMode="auto">
          <a:xfrm>
            <a:off x="2759525" y="51470"/>
            <a:ext cx="381642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zh-CN" altLang="en-US" sz="3000" b="1" dirty="0">
                <a:latin typeface="微软雅黑" panose="020B0503020204020204" pitchFamily="34" charset="-122"/>
                <a:ea typeface="微软雅黑" panose="020B0503020204020204" pitchFamily="34" charset="-122"/>
              </a:rPr>
              <a:t>北京人</a:t>
            </a:r>
            <a:endParaRPr lang="zh-CN" altLang="en-US" sz="3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8" grpId="0"/>
      <p:bldP spid="19" grpId="0"/>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custDataLst>
              <p:tags r:id="rId1"/>
            </p:custDataLst>
          </p:nvPr>
        </p:nvSpPr>
        <p:spPr>
          <a:xfrm>
            <a:off x="251520" y="987574"/>
            <a:ext cx="8500745" cy="3384376"/>
          </a:xfrm>
          <a:prstGeom prst="rect">
            <a:avLst/>
          </a:prstGeom>
          <a:noFill/>
          <a:ln w="9525">
            <a:noFill/>
          </a:ln>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just">
              <a:lnSpc>
                <a:spcPct val="150000"/>
              </a:lnSpc>
              <a:buNone/>
            </a:pPr>
            <a:r>
              <a:rPr lang="zh-CN" altLang="en-US" sz="2400" dirty="0"/>
              <a:t>1.识读</a:t>
            </a:r>
            <a:r>
              <a:rPr lang="zh-CN" altLang="en-US" sz="2400" dirty="0" smtClean="0"/>
              <a:t>《中国主要古人类遗址分布图》，从中提取</a:t>
            </a:r>
            <a:r>
              <a:rPr lang="zh-CN" altLang="en-US" sz="2400" dirty="0"/>
              <a:t>有效历史信</a:t>
            </a:r>
            <a:r>
              <a:rPr lang="zh-CN" altLang="en-US" sz="2400" dirty="0" smtClean="0"/>
              <a:t>息，概括古人类遗址分布的特点，</a:t>
            </a:r>
            <a:r>
              <a:rPr lang="zh-CN" altLang="en-US" sz="2400" dirty="0"/>
              <a:t>培养时空</a:t>
            </a:r>
            <a:r>
              <a:rPr lang="zh-CN" altLang="en-US" sz="2400" dirty="0" smtClean="0"/>
              <a:t>观念；</a:t>
            </a:r>
            <a:r>
              <a:rPr lang="zh-CN" altLang="en-US" sz="2400" dirty="0" smtClean="0">
                <a:sym typeface="+mn-ea"/>
              </a:rPr>
              <a:t>知道</a:t>
            </a:r>
            <a:r>
              <a:rPr lang="zh-CN" altLang="en-US" sz="2400" dirty="0">
                <a:sym typeface="+mn-ea"/>
              </a:rPr>
              <a:t>中国文明的</a:t>
            </a:r>
            <a:r>
              <a:rPr lang="zh-CN" altLang="en-US" sz="2400" dirty="0" smtClean="0">
                <a:sym typeface="+mn-ea"/>
              </a:rPr>
              <a:t>起源具有</a:t>
            </a:r>
            <a:r>
              <a:rPr lang="zh-CN" altLang="en-US" sz="2400" dirty="0">
                <a:sym typeface="+mn-ea"/>
              </a:rPr>
              <a:t>多元一体的特征，增强民族自豪感。</a:t>
            </a:r>
            <a:endParaRPr lang="zh-CN" altLang="en-US" sz="2400" dirty="0">
              <a:sym typeface="+mn-ea"/>
            </a:endParaRPr>
          </a:p>
          <a:p>
            <a:pPr indent="0" algn="just">
              <a:lnSpc>
                <a:spcPct val="150000"/>
              </a:lnSpc>
              <a:buNone/>
            </a:pPr>
            <a:r>
              <a:rPr lang="zh-CN" altLang="en-US" sz="2400" dirty="0"/>
              <a:t>2</a:t>
            </a:r>
            <a:r>
              <a:rPr lang="zh-CN" altLang="en-US" sz="2400" dirty="0" smtClean="0"/>
              <a:t>.</a:t>
            </a:r>
            <a:r>
              <a:rPr lang="zh-CN" altLang="zh-CN" sz="2400" dirty="0" smtClean="0"/>
              <a:t>通过阅读教材，了解元谋人、</a:t>
            </a:r>
            <a:r>
              <a:rPr lang="zh-CN" altLang="en-US" sz="2400" dirty="0" smtClean="0"/>
              <a:t>郧县人、</a:t>
            </a:r>
            <a:r>
              <a:rPr lang="zh-CN" altLang="zh-CN" sz="2400" dirty="0" smtClean="0"/>
              <a:t>蓝田人、北京人等旧石器时代的人类及其文化遗存，知道山顶洞人的生产、生活</a:t>
            </a:r>
            <a:r>
              <a:rPr lang="zh-CN" altLang="en-US" sz="2400" dirty="0" smtClean="0"/>
              <a:t>状况。</a:t>
            </a:r>
            <a:endParaRPr lang="zh-CN" altLang="en-US" sz="2400" dirty="0"/>
          </a:p>
          <a:p>
            <a:pPr indent="0" algn="just">
              <a:lnSpc>
                <a:spcPct val="150000"/>
              </a:lnSpc>
              <a:buNone/>
            </a:pPr>
            <a:endParaRPr lang="zh-CN" altLang="en-US" sz="24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2067694"/>
            <a:ext cx="7816103" cy="2031325"/>
          </a:xfrm>
          <a:prstGeom prst="rect">
            <a:avLst/>
          </a:prstGeom>
          <a:ln w="25400">
            <a:noFill/>
          </a:ln>
        </p:spPr>
        <p:txBody>
          <a:bodyPr wrap="square">
            <a:spAutoFit/>
          </a:bodyPr>
          <a:lstStyle/>
          <a:p>
            <a:pPr indent="619125" algn="just" eaLnBrk="1" fontAlgn="auto" hangingPunct="1">
              <a:lnSpc>
                <a:spcPct val="150000"/>
              </a:lnSpc>
              <a:spcBef>
                <a:spcPts val="0"/>
              </a:spcBef>
              <a:spcAft>
                <a:spcPts val="0"/>
              </a:spcAft>
            </a:pPr>
            <a:r>
              <a:rPr lang="zh-CN" altLang="en-US" sz="2800" b="1" dirty="0" smtClean="0">
                <a:solidFill>
                  <a:srgbClr val="0000FF"/>
                </a:solidFill>
                <a:latin typeface="微软雅黑" panose="020B0503020204020204" pitchFamily="34" charset="-122"/>
                <a:ea typeface="微软雅黑" panose="020B0503020204020204" pitchFamily="34" charset="-122"/>
                <a:sym typeface="+mn-ea"/>
              </a:rPr>
              <a:t> </a:t>
            </a:r>
            <a:r>
              <a:rPr lang="zh-CN" altLang="en-US" sz="2800" b="1" dirty="0" smtClean="0">
                <a:solidFill>
                  <a:srgbClr val="12281C"/>
                </a:solidFill>
                <a:latin typeface="楷体" panose="02010609060101010101" charset="-122"/>
                <a:ea typeface="楷体" panose="02010609060101010101" charset="-122"/>
                <a:sym typeface="+mn-ea"/>
              </a:rPr>
              <a:t>上古</a:t>
            </a:r>
            <a:r>
              <a:rPr lang="zh-CN" altLang="en-US" sz="2800" b="1" dirty="0">
                <a:solidFill>
                  <a:srgbClr val="12281C"/>
                </a:solidFill>
                <a:latin typeface="楷体" panose="02010609060101010101" charset="-122"/>
                <a:ea typeface="楷体" panose="02010609060101010101" charset="-122"/>
                <a:sym typeface="+mn-ea"/>
              </a:rPr>
              <a:t>之世，人民少而禽兽众，人民不胜禽兽虫</a:t>
            </a:r>
            <a:r>
              <a:rPr lang="zh-CN" altLang="en-US" sz="2800" b="1" dirty="0" smtClean="0">
                <a:solidFill>
                  <a:srgbClr val="12281C"/>
                </a:solidFill>
                <a:latin typeface="楷体" panose="02010609060101010101" charset="-122"/>
                <a:ea typeface="楷体" panose="02010609060101010101" charset="-122"/>
                <a:sym typeface="+mn-ea"/>
              </a:rPr>
              <a:t>蛇。</a:t>
            </a:r>
            <a:r>
              <a:rPr lang="en-US" altLang="zh-CN" sz="2800" b="1" dirty="0" smtClean="0">
                <a:solidFill>
                  <a:srgbClr val="12281C"/>
                </a:solidFill>
                <a:latin typeface="楷体" panose="02010609060101010101" charset="-122"/>
                <a:ea typeface="楷体" panose="02010609060101010101" charset="-122"/>
                <a:sym typeface="+mn-ea"/>
              </a:rPr>
              <a:t>                     </a:t>
            </a:r>
            <a:endParaRPr lang="en-US" altLang="zh-CN" sz="2800" b="1" dirty="0" smtClean="0">
              <a:solidFill>
                <a:srgbClr val="12281C"/>
              </a:solidFill>
              <a:latin typeface="楷体" panose="02010609060101010101" charset="-122"/>
              <a:ea typeface="楷体" panose="02010609060101010101" charset="-122"/>
              <a:sym typeface="+mn-ea"/>
            </a:endParaRPr>
          </a:p>
          <a:p>
            <a:pPr indent="619125" algn="just" eaLnBrk="1" fontAlgn="auto" hangingPunct="1">
              <a:lnSpc>
                <a:spcPct val="150000"/>
              </a:lnSpc>
              <a:spcBef>
                <a:spcPts val="0"/>
              </a:spcBef>
              <a:spcAft>
                <a:spcPts val="0"/>
              </a:spcAft>
            </a:pPr>
            <a:r>
              <a:rPr lang="en-US" altLang="zh-CN" sz="2800" b="1" dirty="0">
                <a:solidFill>
                  <a:srgbClr val="12281C"/>
                </a:solidFill>
                <a:latin typeface="楷体" panose="02010609060101010101" charset="-122"/>
                <a:ea typeface="楷体" panose="02010609060101010101" charset="-122"/>
                <a:sym typeface="+mn-ea"/>
              </a:rPr>
              <a:t> </a:t>
            </a:r>
            <a:r>
              <a:rPr lang="en-US" altLang="zh-CN" sz="2800" b="1" dirty="0" smtClean="0">
                <a:solidFill>
                  <a:srgbClr val="12281C"/>
                </a:solidFill>
                <a:latin typeface="楷体" panose="02010609060101010101" charset="-122"/>
                <a:ea typeface="楷体" panose="02010609060101010101" charset="-122"/>
                <a:sym typeface="+mn-ea"/>
              </a:rPr>
              <a:t>                   </a:t>
            </a:r>
            <a:r>
              <a:rPr lang="zh-CN" altLang="zh-CN" sz="2800" b="1" dirty="0" smtClean="0">
                <a:solidFill>
                  <a:srgbClr val="12281C"/>
                </a:solidFill>
                <a:latin typeface="楷体" panose="02010609060101010101" charset="-122"/>
                <a:ea typeface="楷体" panose="02010609060101010101" charset="-122"/>
                <a:sym typeface="+mn-ea"/>
              </a:rPr>
              <a:t>——《</a:t>
            </a:r>
            <a:r>
              <a:rPr lang="zh-CN" altLang="en-US" sz="2800" b="1" dirty="0" smtClean="0">
                <a:solidFill>
                  <a:srgbClr val="12281C"/>
                </a:solidFill>
                <a:latin typeface="楷体" panose="02010609060101010101" charset="-122"/>
                <a:ea typeface="楷体" panose="02010609060101010101" charset="-122"/>
                <a:sym typeface="+mn-ea"/>
              </a:rPr>
              <a:t>韩非子</a:t>
            </a:r>
            <a:r>
              <a:rPr lang="en-US" altLang="zh-CN" sz="2800" b="1" dirty="0" smtClean="0">
                <a:solidFill>
                  <a:srgbClr val="12281C"/>
                </a:solidFill>
                <a:latin typeface="楷体" panose="02010609060101010101" charset="-122"/>
                <a:ea typeface="楷体" panose="02010609060101010101" charset="-122"/>
                <a:sym typeface="+mn-ea"/>
              </a:rPr>
              <a:t>·</a:t>
            </a:r>
            <a:r>
              <a:rPr lang="zh-CN" altLang="en-US" sz="2800" b="1" dirty="0" smtClean="0">
                <a:solidFill>
                  <a:srgbClr val="12281C"/>
                </a:solidFill>
                <a:latin typeface="楷体" panose="02010609060101010101" charset="-122"/>
                <a:ea typeface="楷体" panose="02010609060101010101" charset="-122"/>
                <a:sym typeface="+mn-ea"/>
              </a:rPr>
              <a:t>五蠹</a:t>
            </a:r>
            <a:r>
              <a:rPr lang="zh-CN" altLang="zh-CN" sz="2800" b="1" dirty="0" smtClean="0">
                <a:solidFill>
                  <a:srgbClr val="12281C"/>
                </a:solidFill>
                <a:latin typeface="楷体" panose="02010609060101010101" charset="-122"/>
                <a:ea typeface="楷体" panose="02010609060101010101" charset="-122"/>
                <a:sym typeface="+mn-ea"/>
              </a:rPr>
              <a:t>》</a:t>
            </a:r>
            <a:endParaRPr lang="zh-CN" altLang="zh-CN" sz="2800" b="1" dirty="0">
              <a:solidFill>
                <a:srgbClr val="12281C"/>
              </a:solidFill>
              <a:latin typeface="楷体" panose="02010609060101010101" charset="-122"/>
              <a:ea typeface="楷体" panose="02010609060101010101" charset="-122"/>
              <a:cs typeface="楷体" panose="02010609060101010101" charset="-122"/>
              <a:sym typeface="+mn-ea"/>
            </a:endParaRPr>
          </a:p>
        </p:txBody>
      </p:sp>
      <p:sp>
        <p:nvSpPr>
          <p:cNvPr id="3" name="矩形 2"/>
          <p:cNvSpPr/>
          <p:nvPr/>
        </p:nvSpPr>
        <p:spPr>
          <a:xfrm>
            <a:off x="538908" y="1131768"/>
            <a:ext cx="3709371" cy="737235"/>
          </a:xfrm>
          <a:prstGeom prst="rect">
            <a:avLst/>
          </a:prstGeom>
        </p:spPr>
        <p:txBody>
          <a:bodyPr wrap="square">
            <a:spAutoFit/>
          </a:bodyPr>
          <a:lstStyle/>
          <a:p>
            <a:pPr marL="457200" indent="-457200" eaLnBrk="1" fontAlgn="auto" hangingPunct="1">
              <a:lnSpc>
                <a:spcPct val="140000"/>
              </a:lnSpc>
              <a:spcBef>
                <a:spcPts val="0"/>
              </a:spcBef>
              <a:spcAft>
                <a:spcPts val="0"/>
              </a:spcAft>
            </a:pPr>
            <a:r>
              <a:rPr lang="en-US" altLang="zh-CN" sz="3000" b="1" dirty="0" smtClean="0">
                <a:latin typeface="仿宋" panose="02010609060101010101" charset="-122"/>
                <a:ea typeface="仿宋" panose="02010609060101010101" charset="-122"/>
                <a:cs typeface="微软雅黑" panose="020B0503020204020204" pitchFamily="34" charset="-122"/>
                <a:sym typeface="+mn-ea"/>
              </a:rPr>
              <a:t>5.</a:t>
            </a:r>
            <a:r>
              <a:rPr lang="zh-CN" altLang="en-US" sz="3000" b="1" dirty="0" smtClean="0">
                <a:latin typeface="仿宋" panose="02010609060101010101" charset="-122"/>
                <a:ea typeface="仿宋" panose="02010609060101010101" charset="-122"/>
                <a:cs typeface="微软雅黑" panose="020B0503020204020204" pitchFamily="34" charset="-122"/>
                <a:sym typeface="+mn-ea"/>
              </a:rPr>
              <a:t>社会</a:t>
            </a:r>
            <a:r>
              <a:rPr lang="zh-CN" altLang="en-US" sz="3000" b="1" dirty="0">
                <a:latin typeface="仿宋" panose="02010609060101010101" charset="-122"/>
                <a:ea typeface="仿宋" panose="02010609060101010101" charset="-122"/>
                <a:cs typeface="微软雅黑" panose="020B0503020204020204" pitchFamily="34" charset="-122"/>
                <a:sym typeface="+mn-ea"/>
              </a:rPr>
              <a:t>组织：</a:t>
            </a:r>
            <a:endParaRPr lang="zh-CN" altLang="en-US" sz="3000" b="1" dirty="0">
              <a:latin typeface="仿宋" panose="02010609060101010101" charset="-122"/>
              <a:ea typeface="仿宋" panose="02010609060101010101" charset="-122"/>
              <a:cs typeface="微软雅黑" panose="020B0503020204020204" pitchFamily="34" charset="-122"/>
              <a:sym typeface="+mn-ea"/>
            </a:endParaRPr>
          </a:p>
        </p:txBody>
      </p:sp>
      <p:sp>
        <p:nvSpPr>
          <p:cNvPr id="4" name="矩形 3"/>
          <p:cNvSpPr/>
          <p:nvPr/>
        </p:nvSpPr>
        <p:spPr>
          <a:xfrm>
            <a:off x="3150227" y="1131768"/>
            <a:ext cx="954107" cy="668581"/>
          </a:xfrm>
          <a:prstGeom prst="rect">
            <a:avLst/>
          </a:prstGeom>
        </p:spPr>
        <p:txBody>
          <a:bodyPr wrap="none">
            <a:spAutoFit/>
          </a:bodyPr>
          <a:lstStyle/>
          <a:p>
            <a:pPr marL="457200" indent="-457200" eaLnBrk="1" fontAlgn="auto" hangingPunct="1">
              <a:lnSpc>
                <a:spcPct val="140000"/>
              </a:lnSpc>
              <a:spcBef>
                <a:spcPts val="0"/>
              </a:spcBef>
              <a:spcAft>
                <a:spcPts val="0"/>
              </a:spcAft>
            </a:pPr>
            <a:r>
              <a:rPr lang="zh-CN" altLang="en-US" sz="3000" b="1" dirty="0">
                <a:solidFill>
                  <a:schemeClr val="accent3">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群居</a:t>
            </a:r>
            <a:endParaRPr lang="zh-CN" altLang="en-US" sz="3000" b="1" dirty="0">
              <a:solidFill>
                <a:schemeClr val="accent3">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1"/>
          <p:cNvSpPr txBox="1">
            <a:spLocks noChangeArrowheads="1"/>
          </p:cNvSpPr>
          <p:nvPr/>
        </p:nvSpPr>
        <p:spPr bwMode="auto">
          <a:xfrm>
            <a:off x="2759525" y="51470"/>
            <a:ext cx="381642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zh-CN" altLang="en-US" sz="3000" b="1" dirty="0">
                <a:latin typeface="微软雅黑" panose="020B0503020204020204" pitchFamily="34" charset="-122"/>
                <a:ea typeface="微软雅黑" panose="020B0503020204020204" pitchFamily="34" charset="-122"/>
              </a:rPr>
              <a:t>北京人</a:t>
            </a:r>
            <a:endParaRPr lang="zh-CN" altLang="en-US" sz="3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文本框 1"/>
          <p:cNvSpPr txBox="1">
            <a:spLocks noChangeArrowheads="1"/>
          </p:cNvSpPr>
          <p:nvPr/>
        </p:nvSpPr>
        <p:spPr bwMode="auto">
          <a:xfrm>
            <a:off x="0" y="87947"/>
            <a:ext cx="914400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zh-CN" altLang="en-US" sz="3000" b="1" dirty="0">
                <a:solidFill>
                  <a:schemeClr val="bg1"/>
                </a:solidFill>
                <a:latin typeface="微软雅黑" panose="020B0503020204020204" pitchFamily="34" charset="-122"/>
                <a:ea typeface="微软雅黑" panose="020B0503020204020204" pitchFamily="34" charset="-122"/>
              </a:rPr>
              <a:t>北京人</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pic>
        <p:nvPicPr>
          <p:cNvPr id="34818" name="Picture 4" descr="b"/>
          <p:cNvPicPr>
            <a:picLocks noChangeAspect="1"/>
          </p:cNvPicPr>
          <p:nvPr/>
        </p:nvPicPr>
        <p:blipFill>
          <a:blip r:embed="rId1" cstate="print">
            <a:lum bright="6000" contrast="17998"/>
          </a:blip>
          <a:stretch>
            <a:fillRect/>
          </a:stretch>
        </p:blipFill>
        <p:spPr>
          <a:xfrm>
            <a:off x="125902" y="87947"/>
            <a:ext cx="8982602" cy="4860067"/>
          </a:xfrm>
          <a:prstGeom prst="rect">
            <a:avLst/>
          </a:prstGeom>
          <a:noFill/>
          <a:ln w="9525">
            <a:noFill/>
          </a:ln>
        </p:spPr>
      </p:pic>
      <p:sp>
        <p:nvSpPr>
          <p:cNvPr id="2" name="Text Box 2"/>
          <p:cNvSpPr txBox="1"/>
          <p:nvPr/>
        </p:nvSpPr>
        <p:spPr>
          <a:xfrm>
            <a:off x="1403648" y="3623994"/>
            <a:ext cx="3168352" cy="1107996"/>
          </a:xfrm>
          <a:prstGeom prst="rect">
            <a:avLst/>
          </a:prstGeom>
          <a:ln cap="rnd"/>
        </p:spPr>
        <p:style>
          <a:lnRef idx="2">
            <a:schemeClr val="accent1"/>
          </a:lnRef>
          <a:fillRef idx="1">
            <a:schemeClr val="lt1"/>
          </a:fillRef>
          <a:effectRef idx="0">
            <a:schemeClr val="accent1"/>
          </a:effectRef>
          <a:fontRef idx="minor">
            <a:schemeClr val="dk1"/>
          </a:fontRef>
        </p:style>
        <p:txBody>
          <a:bodyPr wrap="square" lIns="0" tIns="0" rIns="0" bIns="0" anchor="t" anchorCtr="1">
            <a:spAutoFit/>
          </a:bodyPr>
          <a:lstStyle/>
          <a:p>
            <a:r>
              <a:rPr lang="zh-CN" altLang="en-US" sz="2400" b="1" dirty="0">
                <a:latin typeface="微软雅黑" panose="020B0503020204020204" pitchFamily="34" charset="-122"/>
                <a:ea typeface="微软雅黑" panose="020B0503020204020204" pitchFamily="34" charset="-122"/>
              </a:rPr>
              <a:t>北京人用石器把树枝削成木棒</a:t>
            </a:r>
            <a:r>
              <a:rPr lang="zh-CN" altLang="en-US" sz="2400" b="1" dirty="0" smtClean="0">
                <a:latin typeface="微软雅黑" panose="020B0503020204020204" pitchFamily="34" charset="-122"/>
                <a:ea typeface="微软雅黑" panose="020B0503020204020204" pitchFamily="34" charset="-122"/>
              </a:rPr>
              <a:t>，使用这些工具猎取动物（狩猎）</a:t>
            </a:r>
            <a:endParaRPr lang="zh-CN" altLang="en-US" sz="2400" b="1" dirty="0">
              <a:latin typeface="微软雅黑" panose="020B0503020204020204" pitchFamily="34" charset="-122"/>
              <a:ea typeface="微软雅黑" panose="020B0503020204020204" pitchFamily="34" charset="-122"/>
            </a:endParaRPr>
          </a:p>
        </p:txBody>
      </p:sp>
      <p:sp>
        <p:nvSpPr>
          <p:cNvPr id="3" name="Text Box 5"/>
          <p:cNvSpPr txBox="1"/>
          <p:nvPr/>
        </p:nvSpPr>
        <p:spPr>
          <a:xfrm>
            <a:off x="5436096" y="3627852"/>
            <a:ext cx="2997996" cy="1198880"/>
          </a:xfrm>
          <a:prstGeom prst="rect">
            <a:avLst/>
          </a:prstGeom>
        </p:spPr>
        <p:style>
          <a:lnRef idx="2">
            <a:schemeClr val="accent1"/>
          </a:lnRef>
          <a:fillRef idx="1">
            <a:schemeClr val="lt1"/>
          </a:fillRef>
          <a:effectRef idx="0">
            <a:schemeClr val="accent1"/>
          </a:effectRef>
          <a:fontRef idx="minor">
            <a:schemeClr val="dk1"/>
          </a:fontRef>
        </p:style>
        <p:txBody>
          <a:bodyPr wrap="square" anchor="t">
            <a:spAutoFit/>
          </a:bodyPr>
          <a:lstStyle/>
          <a:p>
            <a:r>
              <a:rPr lang="zh-CN" altLang="en-US" sz="2400" b="1" dirty="0">
                <a:solidFill>
                  <a:srgbClr val="0000FF"/>
                </a:solidFill>
                <a:latin typeface="微软雅黑" panose="020B0503020204020204" pitchFamily="34" charset="-122"/>
                <a:ea typeface="微软雅黑" panose="020B0503020204020204" pitchFamily="34" charset="-122"/>
              </a:rPr>
              <a:t>妇女则</a:t>
            </a:r>
            <a:r>
              <a:rPr lang="zh-CN" altLang="en-US" sz="2400" b="1" dirty="0" smtClean="0">
                <a:solidFill>
                  <a:srgbClr val="0000FF"/>
                </a:solidFill>
                <a:latin typeface="微软雅黑" panose="020B0503020204020204" pitchFamily="34" charset="-122"/>
                <a:ea typeface="微软雅黑" panose="020B0503020204020204" pitchFamily="34" charset="-122"/>
              </a:rPr>
              <a:t>更多的是</a:t>
            </a:r>
            <a:r>
              <a:rPr lang="zh-CN" altLang="en-US" sz="2400" b="1" dirty="0">
                <a:solidFill>
                  <a:srgbClr val="0000FF"/>
                </a:solidFill>
                <a:latin typeface="微软雅黑" panose="020B0503020204020204" pitchFamily="34" charset="-122"/>
                <a:ea typeface="微软雅黑" panose="020B0503020204020204" pitchFamily="34" charset="-122"/>
              </a:rPr>
              <a:t>从事</a:t>
            </a:r>
            <a:r>
              <a:rPr lang="zh-CN" altLang="en-US" sz="2400" b="1" dirty="0" smtClean="0">
                <a:solidFill>
                  <a:srgbClr val="0000FF"/>
                </a:solidFill>
                <a:latin typeface="微软雅黑" panose="020B0503020204020204" pitchFamily="34" charset="-122"/>
                <a:ea typeface="微软雅黑" panose="020B0503020204020204" pitchFamily="34" charset="-122"/>
              </a:rPr>
              <a:t>采集活动，</a:t>
            </a:r>
            <a:r>
              <a:rPr lang="zh-CN" altLang="en-US" sz="2400" b="1" dirty="0">
                <a:solidFill>
                  <a:srgbClr val="0000FF"/>
                </a:solidFill>
                <a:latin typeface="微软雅黑" panose="020B0503020204020204" pitchFamily="34" charset="-122"/>
                <a:ea typeface="微软雅黑" panose="020B0503020204020204" pitchFamily="34" charset="-122"/>
              </a:rPr>
              <a:t>以获得食物，维持</a:t>
            </a:r>
            <a:r>
              <a:rPr lang="zh-CN" altLang="en-US" sz="2400" b="1" dirty="0" smtClean="0">
                <a:solidFill>
                  <a:srgbClr val="0000FF"/>
                </a:solidFill>
                <a:latin typeface="微软雅黑" panose="020B0503020204020204" pitchFamily="34" charset="-122"/>
                <a:ea typeface="微软雅黑" panose="020B0503020204020204" pitchFamily="34" charset="-122"/>
              </a:rPr>
              <a:t>生存</a:t>
            </a:r>
            <a:endParaRPr lang="zh-CN" altLang="en-US" sz="2400" b="1" dirty="0">
              <a:solidFill>
                <a:srgbClr val="0000FF"/>
              </a:solidFill>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Thinkpad\Desktop\PNG\1_0001_渐变映射-2-副本-4.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51473" y="846296"/>
            <a:ext cx="2987993" cy="60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4"/>
          <p:cNvSpPr txBox="1">
            <a:spLocks noChangeArrowheads="1"/>
          </p:cNvSpPr>
          <p:nvPr/>
        </p:nvSpPr>
        <p:spPr bwMode="auto">
          <a:xfrm>
            <a:off x="395536" y="941546"/>
            <a:ext cx="2448272" cy="41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100" b="1" dirty="0" smtClean="0">
                <a:solidFill>
                  <a:schemeClr val="bg1"/>
                </a:solidFill>
                <a:latin typeface="微软雅黑" panose="020B0503020204020204" pitchFamily="34" charset="-122"/>
                <a:ea typeface="微软雅黑" panose="020B0503020204020204" pitchFamily="34" charset="-122"/>
              </a:rPr>
              <a:t>北京人遗址的</a:t>
            </a:r>
            <a:r>
              <a:rPr lang="zh-CN" altLang="en-US" sz="2100" b="1" dirty="0">
                <a:solidFill>
                  <a:schemeClr val="bg1"/>
                </a:solidFill>
                <a:latin typeface="微软雅黑" panose="020B0503020204020204" pitchFamily="34" charset="-122"/>
                <a:ea typeface="微软雅黑" panose="020B0503020204020204" pitchFamily="34" charset="-122"/>
              </a:rPr>
              <a:t>地位</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pic>
        <p:nvPicPr>
          <p:cNvPr id="4" name="图片 3" descr="C:\Users\Administrator\Desktop\y11gv0dwphf.jpgy11gv0dwphf"/>
          <p:cNvPicPr>
            <a:picLocks noChangeAspect="1"/>
          </p:cNvPicPr>
          <p:nvPr/>
        </p:nvPicPr>
        <p:blipFill>
          <a:blip r:embed="rId2" cstate="print"/>
          <a:srcRect/>
          <a:stretch>
            <a:fillRect/>
          </a:stretch>
        </p:blipFill>
        <p:spPr>
          <a:xfrm>
            <a:off x="514966" y="1703234"/>
            <a:ext cx="2943925" cy="2208063"/>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2" name="矩形 1"/>
          <p:cNvSpPr/>
          <p:nvPr/>
        </p:nvSpPr>
        <p:spPr>
          <a:xfrm>
            <a:off x="3851920" y="1653103"/>
            <a:ext cx="4899903" cy="2308324"/>
          </a:xfrm>
          <a:prstGeom prst="rect">
            <a:avLst/>
          </a:prstGeom>
        </p:spPr>
        <p:txBody>
          <a:bodyPr wrap="square">
            <a:spAutoFit/>
          </a:bodyPr>
          <a:lstStyle/>
          <a:p>
            <a:pPr indent="619125" algn="just" fontAlgn="auto">
              <a:lnSpc>
                <a:spcPct val="100000"/>
              </a:lnSpc>
            </a:pPr>
            <a:r>
              <a:rPr lang="zh-CN" altLang="en-US" sz="2400" b="1" dirty="0">
                <a:latin typeface="楷体" panose="02010609060101010101" charset="-122"/>
                <a:ea typeface="楷体" panose="02010609060101010101" charset="-122"/>
                <a:cs typeface="楷体" panose="02010609060101010101" charset="-122"/>
                <a:sym typeface="+mn-ea"/>
              </a:rPr>
              <a:t>周口店北京人遗址是迄今所知世界上内涵最丰富、材料最齐全的直立人遗址之一</a:t>
            </a:r>
            <a:r>
              <a:rPr lang="zh-CN" altLang="en-US" sz="2400" b="1" dirty="0" smtClean="0">
                <a:latin typeface="楷体" panose="02010609060101010101" charset="-122"/>
                <a:ea typeface="楷体" panose="02010609060101010101" charset="-122"/>
                <a:cs typeface="楷体" panose="02010609060101010101" charset="-122"/>
                <a:sym typeface="+mn-ea"/>
              </a:rPr>
              <a:t>。包括北京人在内的我国境内直立人遗存的发现，对研究人类</a:t>
            </a:r>
            <a:r>
              <a:rPr lang="zh-CN" altLang="en-US" sz="2400" b="1" dirty="0">
                <a:latin typeface="楷体" panose="02010609060101010101" charset="-122"/>
                <a:ea typeface="楷体" panose="02010609060101010101" charset="-122"/>
                <a:cs typeface="楷体" panose="02010609060101010101" charset="-122"/>
                <a:sym typeface="+mn-ea"/>
              </a:rPr>
              <a:t>起源的</a:t>
            </a:r>
            <a:r>
              <a:rPr lang="zh-CN" altLang="en-US" sz="2400" b="1" dirty="0" smtClean="0">
                <a:latin typeface="楷体" panose="02010609060101010101" charset="-122"/>
                <a:ea typeface="楷体" panose="02010609060101010101" charset="-122"/>
                <a:cs typeface="楷体" panose="02010609060101010101" charset="-122"/>
                <a:sym typeface="+mn-ea"/>
              </a:rPr>
              <a:t>研究和古人类演化的历史具有重要意义。</a:t>
            </a:r>
            <a:endParaRPr lang="zh-CN" altLang="en-US" sz="2400" b="1" dirty="0">
              <a:latin typeface="楷体" panose="02010609060101010101" charset="-122"/>
              <a:ea typeface="楷体" panose="02010609060101010101" charset="-122"/>
              <a:cs typeface="楷体" panose="02010609060101010101" charset="-122"/>
              <a:sym typeface="+mn-ea"/>
            </a:endParaRPr>
          </a:p>
        </p:txBody>
      </p:sp>
      <p:sp>
        <p:nvSpPr>
          <p:cNvPr id="7" name="矩形 6"/>
          <p:cNvSpPr/>
          <p:nvPr/>
        </p:nvSpPr>
        <p:spPr>
          <a:xfrm>
            <a:off x="377103" y="4155926"/>
            <a:ext cx="8443370" cy="523220"/>
          </a:xfrm>
          <a:prstGeom prst="rect">
            <a:avLst/>
          </a:prstGeom>
          <a:noFill/>
          <a:ln>
            <a:noFill/>
          </a:ln>
        </p:spPr>
        <p:txBody>
          <a:bodyPr wrap="square" rtlCol="0" anchor="t">
            <a:spAutoFit/>
          </a:bodyPr>
          <a:lstStyle/>
          <a:p>
            <a:pPr algn="ctr"/>
            <a:r>
              <a:rPr lang="en-US" altLang="zh-CN" sz="2800" b="1" dirty="0" smtClean="0">
                <a:solidFill>
                  <a:srgbClr val="FF0000"/>
                </a:solidFill>
                <a:sym typeface="+mn-ea"/>
              </a:rPr>
              <a:t>1987</a:t>
            </a:r>
            <a:r>
              <a:rPr lang="zh-CN" altLang="en-US" sz="2800" b="1" dirty="0" smtClean="0">
                <a:solidFill>
                  <a:srgbClr val="FF0000"/>
                </a:solidFill>
                <a:sym typeface="+mn-ea"/>
              </a:rPr>
              <a:t>年，北京人遗址联合国列入世界</a:t>
            </a:r>
            <a:r>
              <a:rPr lang="zh-CN" altLang="en-US" sz="2800" b="1" dirty="0">
                <a:solidFill>
                  <a:srgbClr val="FF0000"/>
                </a:solidFill>
                <a:sym typeface="+mn-ea"/>
              </a:rPr>
              <a:t>文化</a:t>
            </a:r>
            <a:r>
              <a:rPr lang="zh-CN" altLang="en-US" sz="2800" b="1" dirty="0" smtClean="0">
                <a:solidFill>
                  <a:srgbClr val="FF0000"/>
                </a:solidFill>
                <a:sym typeface="+mn-ea"/>
              </a:rPr>
              <a:t>遗产</a:t>
            </a:r>
            <a:r>
              <a:rPr lang="zh-CN" altLang="en-US" sz="2800" b="1" smtClean="0">
                <a:solidFill>
                  <a:srgbClr val="FF0000"/>
                </a:solidFill>
                <a:sym typeface="+mn-ea"/>
              </a:rPr>
              <a:t>名录</a:t>
            </a:r>
            <a:r>
              <a:rPr lang="zh-CN" altLang="en-US" sz="2800" b="1" smtClean="0">
                <a:solidFill>
                  <a:srgbClr val="FF0000"/>
                </a:solidFill>
                <a:sym typeface="+mn-ea"/>
              </a:rPr>
              <a:t>。</a:t>
            </a:r>
            <a:endParaRPr lang="zh-CN" altLang="en-US" sz="2800" b="1" dirty="0">
              <a:solidFill>
                <a:srgbClr val="FF0000"/>
              </a:solidFill>
            </a:endParaRPr>
          </a:p>
        </p:txBody>
      </p:sp>
      <p:sp>
        <p:nvSpPr>
          <p:cNvPr id="9" name="文本框 1"/>
          <p:cNvSpPr txBox="1">
            <a:spLocks noChangeArrowheads="1"/>
          </p:cNvSpPr>
          <p:nvPr/>
        </p:nvSpPr>
        <p:spPr bwMode="auto">
          <a:xfrm>
            <a:off x="2759525" y="51470"/>
            <a:ext cx="3816424"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zh-CN" altLang="en-US" sz="3000" b="1" dirty="0">
                <a:latin typeface="微软雅黑" panose="020B0503020204020204" pitchFamily="34" charset="-122"/>
                <a:ea typeface="微软雅黑" panose="020B0503020204020204" pitchFamily="34" charset="-122"/>
              </a:rPr>
              <a:t>北京人</a:t>
            </a:r>
            <a:endParaRPr lang="zh-CN" altLang="en-US" sz="3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7644" y="1681390"/>
            <a:ext cx="2487546" cy="2616101"/>
          </a:xfrm>
          <a:prstGeom prst="rect">
            <a:avLst/>
          </a:prstGeom>
        </p:spPr>
        <p:txBody>
          <a:bodyPr wrap="square">
            <a:spAutoFit/>
          </a:bodyPr>
          <a:lstStyle/>
          <a:p>
            <a:pPr algn="just" fontAlgn="auto">
              <a:lnSpc>
                <a:spcPct val="100000"/>
              </a:lnSpc>
            </a:pPr>
            <a:r>
              <a:rPr lang="zh-CN" altLang="en-US" sz="2400" b="1" kern="100" dirty="0">
                <a:ea typeface="等线" panose="02010600030101010101" charset="-122"/>
                <a:cs typeface="Times New Roman" panose="02020603050405020304" pitchFamily="18" charset="0"/>
              </a:rPr>
              <a:t>  </a:t>
            </a:r>
            <a:r>
              <a:rPr lang="zh-CN" altLang="en-US" sz="2400" b="1" kern="1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kern="100" dirty="0">
                <a:latin typeface="微软雅黑" panose="020B0503020204020204" pitchFamily="34" charset="-122"/>
                <a:ea typeface="微软雅黑" panose="020B0503020204020204" pitchFamily="34" charset="-122"/>
                <a:cs typeface="微软雅黑" panose="020B0503020204020204" pitchFamily="34" charset="-122"/>
              </a:rPr>
              <a:t>1933</a:t>
            </a:r>
            <a:r>
              <a:rPr lang="zh-CN" altLang="zh-CN" sz="2000" b="1" kern="100" dirty="0">
                <a:latin typeface="微软雅黑" panose="020B0503020204020204" pitchFamily="34" charset="-122"/>
                <a:ea typeface="微软雅黑" panose="020B0503020204020204" pitchFamily="34" charset="-122"/>
                <a:cs typeface="微软雅黑" panose="020B0503020204020204" pitchFamily="34" charset="-122"/>
              </a:rPr>
              <a:t>年，在发掘北京人遗迹时，意外发现</a:t>
            </a:r>
            <a:r>
              <a:rPr lang="zh-CN" altLang="zh-CN" sz="2000" b="1" kern="100" dirty="0" smtClean="0">
                <a:latin typeface="微软雅黑" panose="020B0503020204020204" pitchFamily="34" charset="-122"/>
                <a:ea typeface="微软雅黑" panose="020B0503020204020204" pitchFamily="34" charset="-122"/>
                <a:cs typeface="微软雅黑" panose="020B0503020204020204" pitchFamily="34" charset="-122"/>
              </a:rPr>
              <a:t>了</a:t>
            </a:r>
            <a:r>
              <a:rPr lang="zh-CN" altLang="en-US" sz="2000" b="1" kern="100" dirty="0" smtClean="0">
                <a:latin typeface="微软雅黑" panose="020B0503020204020204" pitchFamily="34" charset="-122"/>
                <a:ea typeface="微软雅黑" panose="020B0503020204020204" pitchFamily="34" charset="-122"/>
                <a:cs typeface="微软雅黑" panose="020B0503020204020204" pitchFamily="34" charset="-122"/>
              </a:rPr>
              <a:t>另</a:t>
            </a:r>
            <a:r>
              <a:rPr lang="zh-CN" altLang="zh-CN" sz="2000" b="1" kern="100" dirty="0" smtClean="0">
                <a:latin typeface="微软雅黑" panose="020B0503020204020204" pitchFamily="34" charset="-122"/>
                <a:ea typeface="微软雅黑" panose="020B0503020204020204" pitchFamily="34" charset="-122"/>
                <a:cs typeface="微软雅黑" panose="020B0503020204020204" pitchFamily="34" charset="-122"/>
              </a:rPr>
              <a:t>一</a:t>
            </a:r>
            <a:r>
              <a:rPr lang="zh-CN" altLang="zh-CN" sz="2000" b="1" kern="100" dirty="0">
                <a:latin typeface="微软雅黑" panose="020B0503020204020204" pitchFamily="34" charset="-122"/>
                <a:ea typeface="微软雅黑" panose="020B0503020204020204" pitchFamily="34" charset="-122"/>
                <a:cs typeface="微软雅黑" panose="020B0503020204020204" pitchFamily="34" charset="-122"/>
              </a:rPr>
              <a:t>个古人类遗址，</a:t>
            </a:r>
            <a:r>
              <a:rPr lang="zh-CN" altLang="zh-CN" sz="2000" b="1" kern="100" dirty="0" smtClean="0">
                <a:latin typeface="微软雅黑" panose="020B0503020204020204" pitchFamily="34" charset="-122"/>
                <a:ea typeface="微软雅黑" panose="020B0503020204020204" pitchFamily="34" charset="-122"/>
                <a:cs typeface="微软雅黑" panose="020B0503020204020204" pitchFamily="34" charset="-122"/>
              </a:rPr>
              <a:t>因为</a:t>
            </a:r>
            <a:r>
              <a:rPr lang="zh-CN" altLang="en-US" sz="2000" b="1" kern="100" dirty="0" smtClean="0">
                <a:latin typeface="微软雅黑" panose="020B0503020204020204" pitchFamily="34" charset="-122"/>
                <a:ea typeface="微软雅黑" panose="020B0503020204020204" pitchFamily="34" charset="-122"/>
                <a:cs typeface="微软雅黑" panose="020B0503020204020204" pitchFamily="34" charset="-122"/>
              </a:rPr>
              <a:t>这处遗址是在周口店龙骨山顶部的洞穴里发现的</a:t>
            </a:r>
            <a:r>
              <a:rPr lang="zh-CN" altLang="zh-CN" sz="2000" b="1" kern="100" dirty="0" smtClean="0">
                <a:latin typeface="微软雅黑" panose="020B0503020204020204" pitchFamily="34" charset="-122"/>
                <a:ea typeface="微软雅黑" panose="020B0503020204020204" pitchFamily="34" charset="-122"/>
                <a:cs typeface="微软雅黑" panose="020B0503020204020204" pitchFamily="34" charset="-122"/>
              </a:rPr>
              <a:t>，所以</a:t>
            </a:r>
            <a:r>
              <a:rPr lang="zh-CN" altLang="en-US" sz="2000" b="1" kern="100" dirty="0" smtClean="0">
                <a:latin typeface="微软雅黑" panose="020B0503020204020204" pitchFamily="34" charset="-122"/>
                <a:ea typeface="微软雅黑" panose="020B0503020204020204" pitchFamily="34" charset="-122"/>
                <a:cs typeface="微软雅黑" panose="020B0503020204020204" pitchFamily="34" charset="-122"/>
              </a:rPr>
              <a:t>考古学家将他们命名为“</a:t>
            </a:r>
            <a:r>
              <a:rPr lang="zh-CN" altLang="zh-CN" sz="2000" b="1" kern="100" dirty="0" smtClean="0">
                <a:latin typeface="微软雅黑" panose="020B0503020204020204" pitchFamily="34" charset="-122"/>
                <a:ea typeface="微软雅黑" panose="020B0503020204020204" pitchFamily="34" charset="-122"/>
                <a:cs typeface="微软雅黑" panose="020B0503020204020204" pitchFamily="34" charset="-122"/>
              </a:rPr>
              <a:t>山顶洞人</a:t>
            </a:r>
            <a:r>
              <a:rPr lang="zh-CN" altLang="en-US" sz="2000" b="1" kern="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kern="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Picture 3" descr="C:\Users\Thinkpad\Desktop\PNG\1_0001_渐变映射-2-副本-4.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29933" y="782728"/>
            <a:ext cx="2529898" cy="60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4"/>
          <p:cNvSpPr txBox="1">
            <a:spLocks noChangeArrowheads="1"/>
          </p:cNvSpPr>
          <p:nvPr/>
        </p:nvSpPr>
        <p:spPr bwMode="auto">
          <a:xfrm>
            <a:off x="500276" y="882557"/>
            <a:ext cx="1800200" cy="41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100" b="1" dirty="0">
                <a:latin typeface="仿宋" panose="02010609060101010101" charset="-122"/>
                <a:ea typeface="仿宋" panose="02010609060101010101" charset="-122"/>
              </a:rPr>
              <a:t> </a:t>
            </a:r>
            <a:r>
              <a:rPr lang="en-US" altLang="zh-CN" sz="2100" b="1" dirty="0">
                <a:solidFill>
                  <a:schemeClr val="bg1"/>
                </a:solidFill>
                <a:latin typeface="仿宋" panose="02010609060101010101" charset="-122"/>
                <a:ea typeface="仿宋" panose="02010609060101010101" charset="-122"/>
              </a:rPr>
              <a:t>1</a:t>
            </a:r>
            <a:r>
              <a:rPr lang="en-US" altLang="zh-CN" sz="2100" b="1" dirty="0" smtClean="0">
                <a:solidFill>
                  <a:schemeClr val="bg1"/>
                </a:solidFill>
                <a:latin typeface="仿宋" panose="02010609060101010101" charset="-122"/>
                <a:ea typeface="仿宋" panose="02010609060101010101" charset="-122"/>
              </a:rPr>
              <a:t>.</a:t>
            </a:r>
            <a:r>
              <a:rPr lang="zh-CN" altLang="en-US" sz="2100" b="1" dirty="0" smtClean="0">
                <a:solidFill>
                  <a:schemeClr val="bg1"/>
                </a:solidFill>
                <a:latin typeface="仿宋" panose="02010609060101010101" charset="-122"/>
                <a:ea typeface="仿宋" panose="02010609060101010101" charset="-122"/>
              </a:rPr>
              <a:t> 发现</a:t>
            </a:r>
            <a:endParaRPr lang="zh-CN" altLang="en-US" sz="2100" b="1" dirty="0">
              <a:solidFill>
                <a:schemeClr val="bg1"/>
              </a:solidFill>
              <a:latin typeface="仿宋" panose="02010609060101010101" charset="-122"/>
              <a:ea typeface="仿宋" panose="02010609060101010101" charset="-122"/>
            </a:endParaRPr>
          </a:p>
        </p:txBody>
      </p:sp>
      <p:pic>
        <p:nvPicPr>
          <p:cNvPr id="49153" name="Picture 14" descr="E:\初中历史二版文档\教师用书文件\七年级教师教学用书文档\七上教师用书完成稿\七上教学用书出版文档\历史七上教参光盘文件\中华大地的远古人类\《中华大地的远古人类》教学设计和课件 [北京市第二中学分校 郝志红]\1.GIF"/>
          <p:cNvPicPr>
            <a:picLocks noChangeAspect="1"/>
          </p:cNvPicPr>
          <p:nvPr/>
        </p:nvPicPr>
        <p:blipFill>
          <a:blip r:embed="rId2" cstate="print"/>
          <a:stretch>
            <a:fillRect/>
          </a:stretch>
        </p:blipFill>
        <p:spPr>
          <a:xfrm>
            <a:off x="2811074" y="1029401"/>
            <a:ext cx="6009398" cy="3630581"/>
          </a:xfrm>
          <a:prstGeom prst="roundRect">
            <a:avLst/>
          </a:prstGeom>
          <a:noFill/>
          <a:ln w="9525">
            <a:noFill/>
          </a:ln>
        </p:spPr>
      </p:pic>
      <p:sp>
        <p:nvSpPr>
          <p:cNvPr id="289" name="TextBox 288"/>
          <p:cNvSpPr txBox="1"/>
          <p:nvPr/>
        </p:nvSpPr>
        <p:spPr>
          <a:xfrm>
            <a:off x="5934208" y="3922733"/>
            <a:ext cx="1476686" cy="369332"/>
          </a:xfrm>
          <a:prstGeom prst="rect">
            <a:avLst/>
          </a:prstGeom>
          <a:solidFill>
            <a:srgbClr val="0070C0"/>
          </a:solidFill>
          <a:ln w="9525">
            <a:noFill/>
          </a:ln>
        </p:spPr>
        <p:txBody>
          <a:bodyPr wrap="none" anchor="t">
            <a:spAutoFit/>
          </a:bodyPr>
          <a:lstStyle/>
          <a:p>
            <a:pPr algn="ctr"/>
            <a:r>
              <a:rPr lang="zh-CN" altLang="en-US" dirty="0">
                <a:solidFill>
                  <a:srgbClr val="FFFF00"/>
                </a:solidFill>
                <a:latin typeface="微软雅黑" panose="020B0503020204020204" pitchFamily="34" charset="-122"/>
                <a:ea typeface="微软雅黑" panose="020B0503020204020204" pitchFamily="34" charset="-122"/>
              </a:rPr>
              <a:t> </a:t>
            </a:r>
            <a:r>
              <a:rPr lang="zh-CN" altLang="en-US" b="1" dirty="0" smtClean="0">
                <a:solidFill>
                  <a:srgbClr val="FFFF00"/>
                </a:solidFill>
                <a:latin typeface="微软雅黑" panose="020B0503020204020204" pitchFamily="34" charset="-122"/>
                <a:ea typeface="微软雅黑" panose="020B0503020204020204" pitchFamily="34" charset="-122"/>
              </a:rPr>
              <a:t>北京人</a:t>
            </a:r>
            <a:r>
              <a:rPr lang="zh-CN" altLang="en-US" b="1" dirty="0">
                <a:solidFill>
                  <a:srgbClr val="FFFF00"/>
                </a:solidFill>
                <a:latin typeface="微软雅黑" panose="020B0503020204020204" pitchFamily="34" charset="-122"/>
                <a:ea typeface="微软雅黑" panose="020B0503020204020204" pitchFamily="34" charset="-122"/>
              </a:rPr>
              <a:t>遗址</a:t>
            </a:r>
            <a:r>
              <a:rPr lang="zh-CN" altLang="en-US" dirty="0">
                <a:solidFill>
                  <a:srgbClr val="FFFF00"/>
                </a:solidFill>
                <a:latin typeface="微软雅黑" panose="020B0503020204020204" pitchFamily="34" charset="-122"/>
                <a:ea typeface="微软雅黑" panose="020B0503020204020204" pitchFamily="34" charset="-122"/>
              </a:rPr>
              <a:t> </a:t>
            </a:r>
            <a:endParaRPr lang="zh-CN" altLang="en-US" dirty="0">
              <a:solidFill>
                <a:srgbClr val="FFFF00"/>
              </a:solidFill>
              <a:latin typeface="微软雅黑" panose="020B0503020204020204" pitchFamily="34" charset="-122"/>
              <a:ea typeface="微软雅黑" panose="020B0503020204020204" pitchFamily="34" charset="-122"/>
            </a:endParaRPr>
          </a:p>
        </p:txBody>
      </p:sp>
      <p:sp>
        <p:nvSpPr>
          <p:cNvPr id="290" name="TextBox 289">
            <a:hlinkClick r:id="" action="ppaction://noaction"/>
          </p:cNvPr>
          <p:cNvSpPr txBox="1"/>
          <p:nvPr/>
        </p:nvSpPr>
        <p:spPr>
          <a:xfrm>
            <a:off x="5700861" y="1880142"/>
            <a:ext cx="1554480" cy="368300"/>
          </a:xfrm>
          <a:prstGeom prst="rect">
            <a:avLst/>
          </a:prstGeom>
          <a:solidFill>
            <a:srgbClr val="0070C0"/>
          </a:solidFill>
          <a:ln w="9525">
            <a:noFill/>
          </a:ln>
        </p:spPr>
        <p:txBody>
          <a:bodyPr wrap="none" anchor="t">
            <a:spAutoFit/>
          </a:bodyPr>
          <a:lstStyle/>
          <a:p>
            <a:pPr algn="ctr"/>
            <a:r>
              <a:rPr lang="zh-CN" altLang="en-US" b="1" dirty="0">
                <a:solidFill>
                  <a:srgbClr val="FFFF00"/>
                </a:solidFill>
                <a:latin typeface="微软雅黑" panose="020B0503020204020204" pitchFamily="34" charset="-122"/>
                <a:ea typeface="微软雅黑" panose="020B0503020204020204" pitchFamily="34" charset="-122"/>
              </a:rPr>
              <a:t>山顶洞人遗址</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291" name="TextBox 290">
            <a:hlinkClick r:id="" action="ppaction://noaction"/>
          </p:cNvPr>
          <p:cNvSpPr txBox="1"/>
          <p:nvPr/>
        </p:nvSpPr>
        <p:spPr>
          <a:xfrm>
            <a:off x="7255341" y="1897922"/>
            <a:ext cx="1452245" cy="350520"/>
          </a:xfrm>
          <a:prstGeom prst="rect">
            <a:avLst/>
          </a:prstGeom>
          <a:solidFill>
            <a:srgbClr val="0070C0"/>
          </a:solidFill>
          <a:ln w="9525">
            <a:noFill/>
          </a:ln>
        </p:spPr>
        <p:txBody>
          <a:bodyPr wrap="none">
            <a:spAutoFit/>
          </a:bodyPr>
          <a:lstStyle/>
          <a:p>
            <a:pPr algn="ctr"/>
            <a:r>
              <a:rPr lang="zh-CN" altLang="en-US" sz="1690" b="1" noProof="1">
                <a:solidFill>
                  <a:srgbClr val="FFFF00"/>
                </a:solidFill>
                <a:latin typeface="微软雅黑" panose="020B0503020204020204" pitchFamily="34" charset="-122"/>
                <a:ea typeface="微软雅黑" panose="020B0503020204020204" pitchFamily="34" charset="-122"/>
                <a:cs typeface="+mn-cs"/>
              </a:rPr>
              <a:t>距今约</a:t>
            </a:r>
            <a:r>
              <a:rPr lang="en-US" altLang="zh-CN" sz="1690" b="1" noProof="1">
                <a:solidFill>
                  <a:srgbClr val="FFFF00"/>
                </a:solidFill>
                <a:latin typeface="微软雅黑" panose="020B0503020204020204" pitchFamily="34" charset="-122"/>
                <a:ea typeface="微软雅黑" panose="020B0503020204020204" pitchFamily="34" charset="-122"/>
                <a:cs typeface="+mn-cs"/>
              </a:rPr>
              <a:t>3</a:t>
            </a:r>
            <a:r>
              <a:rPr lang="zh-CN" altLang="en-US" sz="1690" b="1" noProof="1">
                <a:solidFill>
                  <a:srgbClr val="FFFF00"/>
                </a:solidFill>
                <a:latin typeface="微软雅黑" panose="020B0503020204020204" pitchFamily="34" charset="-122"/>
                <a:ea typeface="微软雅黑" panose="020B0503020204020204" pitchFamily="34" charset="-122"/>
                <a:cs typeface="+mn-cs"/>
              </a:rPr>
              <a:t>万年 </a:t>
            </a:r>
            <a:endParaRPr lang="zh-CN" altLang="en-US" sz="1690" b="1" noProof="1">
              <a:solidFill>
                <a:srgbClr val="FFFF00"/>
              </a:solidFill>
              <a:latin typeface="微软雅黑" panose="020B0503020204020204" pitchFamily="34" charset="-122"/>
              <a:ea typeface="微软雅黑" panose="020B0503020204020204" pitchFamily="34" charset="-122"/>
            </a:endParaRPr>
          </a:p>
        </p:txBody>
      </p:sp>
      <p:sp>
        <p:nvSpPr>
          <p:cNvPr id="292" name="椭圆 291"/>
          <p:cNvSpPr/>
          <p:nvPr/>
        </p:nvSpPr>
        <p:spPr>
          <a:xfrm>
            <a:off x="5436095" y="3801289"/>
            <a:ext cx="406004" cy="242888"/>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dirty="0">
              <a:ln>
                <a:noFill/>
              </a:ln>
              <a:solidFill>
                <a:srgbClr val="CC0066"/>
              </a:solidFill>
              <a:effectLst/>
              <a:uLnTx/>
              <a:uFillTx/>
              <a:latin typeface="+mn-lt"/>
              <a:ea typeface="+mn-ea"/>
              <a:cs typeface="+mn-cs"/>
            </a:endParaRPr>
          </a:p>
        </p:txBody>
      </p:sp>
      <p:sp>
        <p:nvSpPr>
          <p:cNvPr id="293" name="椭圆 292"/>
          <p:cNvSpPr/>
          <p:nvPr/>
        </p:nvSpPr>
        <p:spPr>
          <a:xfrm>
            <a:off x="5213596" y="2126998"/>
            <a:ext cx="403622" cy="242888"/>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dirty="0">
              <a:ln>
                <a:noFill/>
              </a:ln>
              <a:solidFill>
                <a:srgbClr val="FFC000"/>
              </a:solidFill>
              <a:effectLst/>
              <a:uLnTx/>
              <a:uFillTx/>
              <a:latin typeface="+mn-lt"/>
              <a:ea typeface="+mn-ea"/>
              <a:cs typeface="+mn-cs"/>
            </a:endParaRPr>
          </a:p>
        </p:txBody>
      </p:sp>
      <p:sp>
        <p:nvSpPr>
          <p:cNvPr id="13" name="文本框 11"/>
          <p:cNvSpPr txBox="1"/>
          <p:nvPr/>
        </p:nvSpPr>
        <p:spPr>
          <a:xfrm>
            <a:off x="3680066" y="104314"/>
            <a:ext cx="1865145" cy="523220"/>
          </a:xfrm>
          <a:prstGeom prst="rect">
            <a:avLst/>
          </a:prstGeom>
          <a:noFill/>
        </p:spPr>
        <p:txBody>
          <a:bodyPr wrap="square" rtlCol="0">
            <a:spAutoFit/>
          </a:bodyPr>
          <a:lstStyle/>
          <a:p>
            <a:pPr defTabSz="685800"/>
            <a:r>
              <a:rPr lang="zh-CN" altLang="en-US" sz="2800" b="1" dirty="0" smtClean="0">
                <a:latin typeface="微软雅黑" panose="020B0503020204020204" pitchFamily="34" charset="-122"/>
                <a:ea typeface="微软雅黑" panose="020B0503020204020204" pitchFamily="34" charset="-122"/>
              </a:rPr>
              <a:t>山顶洞人</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9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9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1"/>
                                        </p:tgtEl>
                                        <p:attrNameLst>
                                          <p:attrName>style.visibility</p:attrName>
                                        </p:attrNameLst>
                                      </p:cBhvr>
                                      <p:to>
                                        <p:strVal val="visible"/>
                                      </p:to>
                                    </p:set>
                                    <p:animEffect transition="in" filter="fade">
                                      <p:cBhvr>
                                        <p:cTn id="22" dur="500"/>
                                        <p:tgtEl>
                                          <p:spTgt spid="291"/>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9" grpId="0" animBg="1"/>
      <p:bldP spid="290" grpId="0" animBg="1"/>
      <p:bldP spid="291" grpId="0" animBg="1"/>
      <p:bldP spid="292" grpId="0" animBg="1"/>
      <p:bldP spid="29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611560" y="1059582"/>
            <a:ext cx="7992888" cy="3384376"/>
          </a:xfrm>
          <a:prstGeom prst="rect">
            <a:avLst/>
          </a:prstGeom>
        </p:spPr>
        <p:txBody>
          <a:bodyPr>
            <a:noAutofit/>
          </a:bodyPr>
          <a:lstStyle/>
          <a:p>
            <a:pPr marL="0" indent="0" algn="just">
              <a:lnSpc>
                <a:spcPct val="160000"/>
              </a:lnSpc>
              <a:buNone/>
            </a:pPr>
            <a:r>
              <a:rPr lang="en-US" altLang="zh-CN" sz="2400" b="1">
                <a:solidFill>
                  <a:schemeClr val="tx1"/>
                </a:solidFill>
              </a:rPr>
              <a:t>       </a:t>
            </a:r>
            <a:r>
              <a:rPr lang="zh-CN" altLang="en-US" sz="2400" b="1" smtClean="0">
                <a:solidFill>
                  <a:schemeClr val="tx1"/>
                </a:solidFill>
              </a:rPr>
              <a:t>对比</a:t>
            </a:r>
            <a:r>
              <a:rPr lang="zh-CN" altLang="en-US" sz="2400" b="1" dirty="0" smtClean="0">
                <a:solidFill>
                  <a:schemeClr val="tx1"/>
                </a:solidFill>
              </a:rPr>
              <a:t>北京人的生产、生活</a:t>
            </a:r>
            <a:r>
              <a:rPr lang="zh-CN" altLang="en-US" sz="2400" b="1" dirty="0">
                <a:solidFill>
                  <a:schemeClr val="tx1"/>
                </a:solidFill>
              </a:rPr>
              <a:t>状况，请你介绍一下山顶洞人的相关情况。</a:t>
            </a:r>
            <a:endParaRPr lang="zh-CN" altLang="en-US" sz="2400" b="1" dirty="0">
              <a:solidFill>
                <a:schemeClr val="tx1"/>
              </a:solidFill>
            </a:endParaRPr>
          </a:p>
          <a:p>
            <a:pPr marL="0" indent="0" algn="just">
              <a:lnSpc>
                <a:spcPct val="160000"/>
              </a:lnSpc>
              <a:buNone/>
            </a:pPr>
            <a:r>
              <a:rPr lang="en-US" altLang="zh-CN" sz="2400" b="1" dirty="0">
                <a:solidFill>
                  <a:schemeClr val="tx1"/>
                </a:solidFill>
              </a:rPr>
              <a:t> </a:t>
            </a:r>
            <a:r>
              <a:rPr lang="zh-CN" altLang="en-US" sz="2400" b="1" dirty="0" smtClean="0">
                <a:solidFill>
                  <a:schemeClr val="tx1"/>
                </a:solidFill>
              </a:rPr>
              <a:t>要求：</a:t>
            </a:r>
            <a:r>
              <a:rPr lang="zh-CN" altLang="en-US" sz="2400" b="1" dirty="0" smtClean="0">
                <a:solidFill>
                  <a:schemeClr val="tx1"/>
                </a:solidFill>
                <a:sym typeface="Wingdings" panose="05000000000000000000" pitchFamily="2" charset="2"/>
              </a:rPr>
              <a:t>（</a:t>
            </a:r>
            <a:r>
              <a:rPr lang="en-US" altLang="zh-CN" sz="2400" b="1" dirty="0" smtClean="0">
                <a:solidFill>
                  <a:schemeClr val="tx1"/>
                </a:solidFill>
                <a:sym typeface="Wingdings" panose="05000000000000000000" pitchFamily="2" charset="2"/>
              </a:rPr>
              <a:t>1</a:t>
            </a:r>
            <a:r>
              <a:rPr lang="zh-CN" altLang="en-US" sz="2400" b="1" dirty="0" smtClean="0">
                <a:solidFill>
                  <a:schemeClr val="tx1"/>
                </a:solidFill>
              </a:rPr>
              <a:t>）自主阅读教材内容</a:t>
            </a:r>
            <a:r>
              <a:rPr lang="en-US" altLang="zh-CN" sz="2400" b="1" dirty="0" smtClean="0">
                <a:solidFill>
                  <a:schemeClr val="tx1"/>
                </a:solidFill>
              </a:rPr>
              <a:t>3</a:t>
            </a:r>
            <a:r>
              <a:rPr lang="zh-CN" altLang="en-US" sz="2400" b="1" dirty="0">
                <a:solidFill>
                  <a:schemeClr val="tx1"/>
                </a:solidFill>
              </a:rPr>
              <a:t>分钟，勾画关键词。</a:t>
            </a:r>
            <a:endParaRPr lang="zh-CN" altLang="en-US" sz="2400" b="1" dirty="0">
              <a:solidFill>
                <a:schemeClr val="tx1"/>
              </a:solidFill>
            </a:endParaRPr>
          </a:p>
          <a:p>
            <a:pPr marL="0" indent="0" algn="just">
              <a:lnSpc>
                <a:spcPct val="160000"/>
              </a:lnSpc>
              <a:buNone/>
            </a:pPr>
            <a:r>
              <a:rPr lang="zh-CN" altLang="en-US" sz="2400" b="1">
                <a:solidFill>
                  <a:schemeClr val="tx1"/>
                </a:solidFill>
              </a:rPr>
              <a:t> </a:t>
            </a:r>
            <a:r>
              <a:rPr lang="en-US" altLang="zh-CN" sz="2400" b="1">
                <a:solidFill>
                  <a:schemeClr val="tx1"/>
                </a:solidFill>
              </a:rPr>
              <a:t>         </a:t>
            </a:r>
            <a:r>
              <a:rPr lang="en-US" altLang="zh-CN" sz="2400" b="1" smtClean="0">
                <a:solidFill>
                  <a:schemeClr val="tx1"/>
                </a:solidFill>
              </a:rPr>
              <a:t> </a:t>
            </a:r>
            <a:r>
              <a:rPr lang="zh-CN" altLang="en-US" sz="2400" b="1" smtClean="0">
                <a:solidFill>
                  <a:schemeClr val="tx1"/>
                </a:solidFill>
              </a:rPr>
              <a:t>（</a:t>
            </a:r>
            <a:r>
              <a:rPr lang="en-US" altLang="zh-CN" sz="2400" b="1" smtClean="0">
                <a:solidFill>
                  <a:schemeClr val="tx1"/>
                </a:solidFill>
              </a:rPr>
              <a:t>2</a:t>
            </a:r>
            <a:r>
              <a:rPr lang="zh-CN" altLang="en-US" sz="2400" b="1" dirty="0" smtClean="0">
                <a:solidFill>
                  <a:schemeClr val="tx1"/>
                </a:solidFill>
              </a:rPr>
              <a:t>）组</a:t>
            </a:r>
            <a:r>
              <a:rPr lang="zh-CN" altLang="en-US" sz="2400" b="1" dirty="0">
                <a:solidFill>
                  <a:schemeClr val="tx1"/>
                </a:solidFill>
              </a:rPr>
              <a:t>内交流，</a:t>
            </a:r>
            <a:r>
              <a:rPr lang="zh-CN" altLang="en-US" sz="2400" b="1" dirty="0" smtClean="0">
                <a:solidFill>
                  <a:schemeClr val="tx1"/>
                </a:solidFill>
              </a:rPr>
              <a:t>每个同学</a:t>
            </a:r>
            <a:r>
              <a:rPr lang="zh-CN" altLang="en-US" sz="2400" b="1" dirty="0">
                <a:solidFill>
                  <a:schemeClr val="tx1"/>
                </a:solidFill>
              </a:rPr>
              <a:t>选择</a:t>
            </a:r>
            <a:r>
              <a:rPr lang="zh-CN" altLang="en-US" sz="2400" b="1" dirty="0" smtClean="0">
                <a:solidFill>
                  <a:schemeClr val="tx1"/>
                </a:solidFill>
              </a:rPr>
              <a:t>一</a:t>
            </a:r>
            <a:r>
              <a:rPr lang="zh-CN" altLang="en-US" sz="2400" b="1" dirty="0">
                <a:solidFill>
                  <a:schemeClr val="tx1"/>
                </a:solidFill>
              </a:rPr>
              <a:t>个角度进行介绍，其他同学认真倾听</a:t>
            </a:r>
            <a:r>
              <a:rPr lang="zh-CN" altLang="en-US" sz="2400" b="1" dirty="0" smtClean="0">
                <a:solidFill>
                  <a:schemeClr val="tx1"/>
                </a:solidFill>
              </a:rPr>
              <a:t>并作补充。</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C:\Users\Thinkpad\Desktop\PNG\1_0001_渐变映射-2-副本-4.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83494" y="1062403"/>
            <a:ext cx="2836378" cy="573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4"/>
          <p:cNvSpPr txBox="1">
            <a:spLocks noChangeArrowheads="1"/>
          </p:cNvSpPr>
          <p:nvPr/>
        </p:nvSpPr>
        <p:spPr bwMode="auto">
          <a:xfrm>
            <a:off x="877500" y="1059582"/>
            <a:ext cx="15061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800" b="1" dirty="0" smtClean="0">
                <a:solidFill>
                  <a:schemeClr val="bg1"/>
                </a:solidFill>
                <a:latin typeface="仿宋" panose="02010609060101010101" charset="-122"/>
                <a:ea typeface="仿宋" panose="02010609060101010101" charset="-122"/>
              </a:rPr>
              <a:t>2.</a:t>
            </a:r>
            <a:r>
              <a:rPr lang="zh-CN" altLang="en-US" sz="2800" b="1" dirty="0" smtClean="0">
                <a:solidFill>
                  <a:schemeClr val="bg1"/>
                </a:solidFill>
                <a:latin typeface="仿宋" panose="02010609060101010101" charset="-122"/>
                <a:ea typeface="仿宋" panose="02010609060101010101" charset="-122"/>
              </a:rPr>
              <a:t>概况</a:t>
            </a:r>
            <a:endParaRPr lang="zh-CN" altLang="en-US" sz="2800" b="1" dirty="0">
              <a:solidFill>
                <a:schemeClr val="bg1"/>
              </a:solidFill>
              <a:latin typeface="仿宋" panose="02010609060101010101" charset="-122"/>
              <a:ea typeface="仿宋" panose="02010609060101010101" charset="-122"/>
            </a:endParaRPr>
          </a:p>
        </p:txBody>
      </p:sp>
      <p:sp>
        <p:nvSpPr>
          <p:cNvPr id="4" name="文本框 3"/>
          <p:cNvSpPr txBox="1"/>
          <p:nvPr/>
        </p:nvSpPr>
        <p:spPr>
          <a:xfrm>
            <a:off x="423481" y="2041560"/>
            <a:ext cx="2636351" cy="1754326"/>
          </a:xfrm>
          <a:prstGeom prst="rect">
            <a:avLst/>
          </a:prstGeom>
          <a:noFill/>
        </p:spPr>
        <p:txBody>
          <a:bodyPr wrap="square" rtlCol="0">
            <a:spAutoFit/>
          </a:bodyPr>
          <a:lstStyle/>
          <a:p>
            <a:pPr indent="0" algn="l" fontAlgn="auto">
              <a:lnSpc>
                <a:spcPct val="150000"/>
              </a:lnSpc>
            </a:pP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1</a:t>
            </a:r>
            <a:r>
              <a:rPr lang="zh-CN" altLang="en-US" sz="2400" b="1" dirty="0" smtClean="0">
                <a:latin typeface="微软雅黑" panose="020B0503020204020204" pitchFamily="34" charset="-122"/>
                <a:ea typeface="微软雅黑" panose="020B0503020204020204" pitchFamily="34" charset="-122"/>
              </a:rPr>
              <a:t>）生活时间</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indent="0" algn="l" fontAlgn="auto">
              <a:lnSpc>
                <a:spcPct val="150000"/>
              </a:lnSpc>
            </a:pP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2</a:t>
            </a:r>
            <a:r>
              <a:rPr lang="zh-CN" altLang="en-US" sz="2400" b="1" dirty="0" smtClean="0">
                <a:latin typeface="微软雅黑" panose="020B0503020204020204" pitchFamily="34" charset="-122"/>
                <a:ea typeface="微软雅黑" panose="020B0503020204020204" pitchFamily="34" charset="-122"/>
              </a:rPr>
              <a:t>）生活地点：</a:t>
            </a:r>
            <a:endParaRPr lang="en-US" altLang="zh-CN" sz="2400" b="1" dirty="0">
              <a:latin typeface="微软雅黑" panose="020B0503020204020204" pitchFamily="34" charset="-122"/>
              <a:ea typeface="微软雅黑" panose="020B0503020204020204" pitchFamily="34" charset="-122"/>
            </a:endParaRPr>
          </a:p>
          <a:p>
            <a:pPr indent="0" algn="l" fontAlgn="auto">
              <a:lnSpc>
                <a:spcPct val="150000"/>
              </a:lnSpc>
            </a:pPr>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3</a:t>
            </a:r>
            <a:r>
              <a:rPr lang="zh-CN" altLang="en-US" sz="2400" b="1" dirty="0" smtClean="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体质</a:t>
            </a:r>
            <a:r>
              <a:rPr lang="zh-CN" altLang="en-US" sz="2400" b="1" dirty="0" smtClean="0">
                <a:latin typeface="微软雅黑" panose="020B0503020204020204" pitchFamily="34" charset="-122"/>
                <a:ea typeface="微软雅黑" panose="020B0503020204020204" pitchFamily="34" charset="-122"/>
              </a:rPr>
              <a:t>特征：</a:t>
            </a:r>
            <a:endParaRPr lang="zh-CN" altLang="en-US" sz="2400" b="1" dirty="0">
              <a:latin typeface="微软雅黑" panose="020B0503020204020204" pitchFamily="34" charset="-122"/>
              <a:ea typeface="微软雅黑" panose="020B0503020204020204" pitchFamily="34" charset="-122"/>
            </a:endParaRPr>
          </a:p>
        </p:txBody>
      </p:sp>
      <p:pic>
        <p:nvPicPr>
          <p:cNvPr id="2050" name="Picture 2" descr="http://bj.download.cycore.cn/res/132065324544857199/7d715db039ed47bc914c814671fb834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28184" y="1277017"/>
            <a:ext cx="2465153" cy="295849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2699792" y="2033697"/>
            <a:ext cx="3744416" cy="1754326"/>
          </a:xfrm>
          <a:prstGeom prst="rect">
            <a:avLst/>
          </a:prstGeom>
          <a:noFill/>
        </p:spPr>
        <p:txBody>
          <a:bodyPr wrap="square" rtlCol="0">
            <a:spAutoFit/>
          </a:bodyPr>
          <a:lstStyle/>
          <a:p>
            <a:pPr indent="0" algn="l" fontAlgn="auto">
              <a:lnSpc>
                <a:spcPct val="150000"/>
              </a:lnSpc>
            </a:pPr>
            <a:r>
              <a:rPr lang="zh-CN" altLang="en-US" sz="2400" b="1" dirty="0">
                <a:latin typeface="微软雅黑" panose="020B0503020204020204" pitchFamily="34" charset="-122"/>
                <a:ea typeface="微软雅黑" panose="020B0503020204020204" pitchFamily="34" charset="-122"/>
              </a:rPr>
              <a:t>距今约</a:t>
            </a:r>
            <a:r>
              <a:rPr lang="en-US" altLang="zh-CN" sz="2400" b="1" dirty="0">
                <a:latin typeface="微软雅黑" panose="020B0503020204020204" pitchFamily="34" charset="-122"/>
                <a:ea typeface="微软雅黑" panose="020B0503020204020204" pitchFamily="34" charset="-122"/>
              </a:rPr>
              <a:t>3</a:t>
            </a:r>
            <a:r>
              <a:rPr lang="zh-CN" altLang="en-US" sz="2400" b="1" dirty="0">
                <a:latin typeface="微软雅黑" panose="020B0503020204020204" pitchFamily="34" charset="-122"/>
                <a:ea typeface="微软雅黑" panose="020B0503020204020204" pitchFamily="34" charset="-122"/>
              </a:rPr>
              <a:t>万年</a:t>
            </a:r>
            <a:endParaRPr lang="zh-CN" altLang="en-US" sz="2400" b="1" dirty="0">
              <a:latin typeface="微软雅黑" panose="020B0503020204020204" pitchFamily="34" charset="-122"/>
              <a:ea typeface="微软雅黑" panose="020B0503020204020204" pitchFamily="34" charset="-122"/>
            </a:endParaRPr>
          </a:p>
          <a:p>
            <a:pPr>
              <a:lnSpc>
                <a:spcPct val="150000"/>
              </a:lnSpc>
            </a:pPr>
            <a:r>
              <a:rPr lang="zh-CN" altLang="en-US" sz="2400" b="1" dirty="0">
                <a:latin typeface="微软雅黑" panose="020B0503020204020204" pitchFamily="34" charset="-122"/>
                <a:ea typeface="微软雅黑" panose="020B0503020204020204" pitchFamily="34" charset="-122"/>
              </a:rPr>
              <a:t>周口店龙骨山顶部的</a:t>
            </a:r>
            <a:r>
              <a:rPr lang="zh-CN" altLang="en-US" sz="2400" b="1" dirty="0" smtClean="0">
                <a:latin typeface="微软雅黑" panose="020B0503020204020204" pitchFamily="34" charset="-122"/>
                <a:ea typeface="微软雅黑" panose="020B0503020204020204" pitchFamily="34" charset="-122"/>
              </a:rPr>
              <a:t>洞穴</a:t>
            </a:r>
            <a:endParaRPr lang="zh-CN" altLang="en-US" sz="2400" b="1" dirty="0">
              <a:latin typeface="微软雅黑" panose="020B0503020204020204" pitchFamily="34" charset="-122"/>
              <a:ea typeface="微软雅黑" panose="020B0503020204020204" pitchFamily="34" charset="-122"/>
            </a:endParaRPr>
          </a:p>
          <a:p>
            <a:pPr indent="0" algn="l" fontAlgn="auto">
              <a:lnSpc>
                <a:spcPct val="150000"/>
              </a:lnSpc>
            </a:pPr>
            <a:r>
              <a:rPr lang="zh-CN" altLang="en-US" sz="2400" b="1" dirty="0" smtClean="0">
                <a:latin typeface="微软雅黑" panose="020B0503020204020204" pitchFamily="34" charset="-122"/>
                <a:ea typeface="微软雅黑" panose="020B0503020204020204" pitchFamily="34" charset="-122"/>
              </a:rPr>
              <a:t>模样和现代人</a:t>
            </a:r>
            <a:r>
              <a:rPr lang="zh-CN" altLang="en-US" sz="2400" b="1" dirty="0">
                <a:latin typeface="微软雅黑" panose="020B0503020204020204" pitchFamily="34" charset="-122"/>
                <a:ea typeface="微软雅黑" panose="020B0503020204020204" pitchFamily="34" charset="-122"/>
              </a:rPr>
              <a:t>基本</a:t>
            </a:r>
            <a:r>
              <a:rPr lang="zh-CN" altLang="en-US" sz="2400" b="1" dirty="0" smtClean="0">
                <a:latin typeface="微软雅黑" panose="020B0503020204020204" pitchFamily="34" charset="-122"/>
                <a:ea typeface="微软雅黑" panose="020B0503020204020204" pitchFamily="34" charset="-122"/>
              </a:rPr>
              <a:t>相同</a:t>
            </a:r>
            <a:endParaRPr lang="en-US" altLang="zh-CN" sz="2400" b="1" dirty="0">
              <a:latin typeface="微软雅黑" panose="020B0503020204020204" pitchFamily="34" charset="-122"/>
              <a:ea typeface="微软雅黑" panose="020B0503020204020204" pitchFamily="34" charset="-122"/>
            </a:endParaRPr>
          </a:p>
        </p:txBody>
      </p:sp>
      <p:sp>
        <p:nvSpPr>
          <p:cNvPr id="8" name="文本框 11"/>
          <p:cNvSpPr txBox="1"/>
          <p:nvPr/>
        </p:nvSpPr>
        <p:spPr>
          <a:xfrm>
            <a:off x="3680066" y="104314"/>
            <a:ext cx="1865145" cy="523220"/>
          </a:xfrm>
          <a:prstGeom prst="rect">
            <a:avLst/>
          </a:prstGeom>
          <a:noFill/>
        </p:spPr>
        <p:txBody>
          <a:bodyPr wrap="square" rtlCol="0">
            <a:spAutoFit/>
          </a:bodyPr>
          <a:lstStyle/>
          <a:p>
            <a:pPr defTabSz="685800"/>
            <a:r>
              <a:rPr lang="zh-CN" altLang="en-US" sz="2800" b="1" dirty="0" smtClean="0">
                <a:latin typeface="微软雅黑" panose="020B0503020204020204" pitchFamily="34" charset="-122"/>
                <a:ea typeface="微软雅黑" panose="020B0503020204020204" pitchFamily="34" charset="-122"/>
              </a:rPr>
              <a:t>山顶洞人</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bj.download.cycore.cn/res/132065324555826742/257153fe62314ad2833c53cc5d7bfa97.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420338" y="970810"/>
            <a:ext cx="3472142" cy="174495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Thinkpad\Desktop\PNG\1_0001_渐变映射-2-副本-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600" y="815737"/>
            <a:ext cx="3601963" cy="60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4"/>
          <p:cNvSpPr txBox="1">
            <a:spLocks noChangeArrowheads="1"/>
          </p:cNvSpPr>
          <p:nvPr/>
        </p:nvSpPr>
        <p:spPr bwMode="auto">
          <a:xfrm>
            <a:off x="395536" y="887745"/>
            <a:ext cx="28994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400" b="1" dirty="0">
                <a:latin typeface="仿宋" panose="02010609060101010101" charset="-122"/>
                <a:ea typeface="仿宋" panose="02010609060101010101" charset="-122"/>
              </a:rPr>
              <a:t> </a:t>
            </a:r>
            <a:r>
              <a:rPr lang="en-US" altLang="zh-CN" sz="2400" b="1" dirty="0" smtClean="0">
                <a:solidFill>
                  <a:schemeClr val="bg1"/>
                </a:solidFill>
                <a:latin typeface="仿宋" panose="02010609060101010101" charset="-122"/>
                <a:ea typeface="仿宋" panose="02010609060101010101" charset="-122"/>
              </a:rPr>
              <a:t>3.</a:t>
            </a:r>
            <a:r>
              <a:rPr lang="zh-CN" altLang="en-US" sz="2400" b="1" dirty="0" smtClean="0">
                <a:solidFill>
                  <a:schemeClr val="bg1"/>
                </a:solidFill>
                <a:latin typeface="仿宋" panose="02010609060101010101" charset="-122"/>
                <a:ea typeface="仿宋" panose="02010609060101010101" charset="-122"/>
              </a:rPr>
              <a:t>生产、生活状况</a:t>
            </a:r>
            <a:endParaRPr lang="zh-CN" altLang="en-US" sz="2400" b="1" dirty="0">
              <a:solidFill>
                <a:schemeClr val="bg1"/>
              </a:solidFill>
              <a:latin typeface="仿宋" panose="02010609060101010101" charset="-122"/>
              <a:ea typeface="仿宋" panose="02010609060101010101" charset="-122"/>
            </a:endParaRPr>
          </a:p>
        </p:txBody>
      </p:sp>
      <p:sp>
        <p:nvSpPr>
          <p:cNvPr id="8" name="文本框 7"/>
          <p:cNvSpPr txBox="1"/>
          <p:nvPr/>
        </p:nvSpPr>
        <p:spPr>
          <a:xfrm>
            <a:off x="423481" y="1650405"/>
            <a:ext cx="5228639" cy="2878288"/>
          </a:xfrm>
          <a:prstGeom prst="rect">
            <a:avLst/>
          </a:prstGeom>
          <a:noFill/>
        </p:spPr>
        <p:txBody>
          <a:bodyPr wrap="square" rtlCol="0">
            <a:spAutoFit/>
          </a:bodyPr>
          <a:lstStyle/>
          <a:p>
            <a:pPr indent="619125" algn="just" fontAlgn="auto">
              <a:lnSpc>
                <a:spcPct val="110000"/>
              </a:lnSpc>
            </a:pPr>
            <a:r>
              <a:rPr lang="zh-CN" altLang="en-US" sz="2800" b="1" dirty="0" smtClean="0">
                <a:latin typeface="微软雅黑" panose="020B0503020204020204" pitchFamily="34" charset="-122"/>
                <a:ea typeface="微软雅黑" panose="020B0503020204020204" pitchFamily="34" charset="-122"/>
              </a:rPr>
              <a:t> </a:t>
            </a:r>
            <a:r>
              <a:rPr lang="zh-CN" altLang="en-US" sz="2800" b="1" dirty="0" smtClean="0">
                <a:latin typeface="宋体" panose="02010600030101010101" pitchFamily="2" charset="-122"/>
                <a:ea typeface="宋体" panose="02010600030101010101" pitchFamily="2" charset="-122"/>
              </a:rPr>
              <a:t>山顶洞人在继续使用</a:t>
            </a:r>
            <a:r>
              <a:rPr lang="zh-CN" altLang="en-US" sz="2800" b="1" dirty="0">
                <a:latin typeface="宋体" panose="02010600030101010101" pitchFamily="2" charset="-122"/>
                <a:ea typeface="宋体" panose="02010600030101010101" pitchFamily="2" charset="-122"/>
              </a:rPr>
              <a:t>打制</a:t>
            </a:r>
            <a:r>
              <a:rPr lang="zh-CN" altLang="en-US" sz="2800" b="1" dirty="0" smtClean="0">
                <a:latin typeface="宋体" panose="02010600030101010101" pitchFamily="2" charset="-122"/>
                <a:ea typeface="宋体" panose="02010600030101010101" pitchFamily="2" charset="-122"/>
              </a:rPr>
              <a:t>石器的同时，也开始制作骨器，掌握了磨光</a:t>
            </a:r>
            <a:r>
              <a:rPr lang="zh-CN" altLang="en-US" sz="2800" b="1" dirty="0">
                <a:latin typeface="宋体" panose="02010600030101010101" pitchFamily="2" charset="-122"/>
                <a:ea typeface="宋体" panose="02010600030101010101" pitchFamily="2" charset="-122"/>
              </a:rPr>
              <a:t>和钻孔技术。</a:t>
            </a:r>
            <a:endParaRPr lang="zh-CN" altLang="en-US" sz="2800" b="1" dirty="0">
              <a:latin typeface="宋体" panose="02010600030101010101" pitchFamily="2" charset="-122"/>
              <a:ea typeface="宋体" panose="02010600030101010101" pitchFamily="2" charset="-122"/>
            </a:endParaRPr>
          </a:p>
          <a:p>
            <a:pPr indent="619125" algn="just" fontAlgn="auto">
              <a:lnSpc>
                <a:spcPct val="110000"/>
              </a:lnSpc>
            </a:pPr>
            <a:r>
              <a:rPr lang="zh-CN" altLang="en-US" sz="2800" b="1" smtClean="0">
                <a:latin typeface="宋体" panose="02010600030101010101" pitchFamily="2" charset="-122"/>
                <a:ea typeface="宋体" panose="02010600030101010101" pitchFamily="2" charset="-122"/>
              </a:rPr>
              <a:t>他们</a:t>
            </a:r>
            <a:r>
              <a:rPr lang="zh-CN" altLang="en-US" sz="2800" b="1" dirty="0" smtClean="0">
                <a:latin typeface="宋体" panose="02010600030101010101" pitchFamily="2" charset="-122"/>
                <a:ea typeface="宋体" panose="02010600030101010101" pitchFamily="2" charset="-122"/>
              </a:rPr>
              <a:t>可能已经知道人工</a:t>
            </a:r>
            <a:r>
              <a:rPr lang="zh-CN" altLang="en-US" sz="2800" b="1" dirty="0">
                <a:latin typeface="宋体" panose="02010600030101010101" pitchFamily="2" charset="-122"/>
                <a:ea typeface="宋体" panose="02010600030101010101" pitchFamily="2" charset="-122"/>
              </a:rPr>
              <a:t>取火，靠</a:t>
            </a:r>
            <a:r>
              <a:rPr lang="zh-CN" altLang="en-US" sz="2800" b="1" dirty="0" smtClean="0">
                <a:latin typeface="宋体" panose="02010600030101010101" pitchFamily="2" charset="-122"/>
                <a:ea typeface="宋体" panose="02010600030101010101" pitchFamily="2" charset="-122"/>
              </a:rPr>
              <a:t>采集、狩猎</a:t>
            </a:r>
            <a:r>
              <a:rPr lang="zh-CN" altLang="en-US" sz="2800" b="1" dirty="0">
                <a:latin typeface="宋体" panose="02010600030101010101" pitchFamily="2" charset="-122"/>
                <a:ea typeface="宋体" panose="02010600030101010101" pitchFamily="2" charset="-122"/>
              </a:rPr>
              <a:t>为生，还会</a:t>
            </a:r>
            <a:r>
              <a:rPr lang="zh-CN" altLang="en-US" sz="2800" b="1" dirty="0" smtClean="0">
                <a:latin typeface="宋体" panose="02010600030101010101" pitchFamily="2" charset="-122"/>
                <a:ea typeface="宋体" panose="02010600030101010101" pitchFamily="2" charset="-122"/>
              </a:rPr>
              <a:t>捕鱼，会缝制</a:t>
            </a:r>
            <a:r>
              <a:rPr lang="zh-CN" altLang="en-US" sz="2800" b="1" dirty="0">
                <a:latin typeface="宋体" panose="02010600030101010101" pitchFamily="2" charset="-122"/>
                <a:ea typeface="宋体" panose="02010600030101010101" pitchFamily="2" charset="-122"/>
              </a:rPr>
              <a:t>衣服。</a:t>
            </a:r>
            <a:endParaRPr lang="zh-CN" altLang="en-US" sz="2800" b="1" dirty="0">
              <a:latin typeface="宋体" panose="02010600030101010101" pitchFamily="2" charset="-122"/>
              <a:ea typeface="宋体" panose="02010600030101010101" pitchFamily="2" charset="-122"/>
            </a:endParaRPr>
          </a:p>
        </p:txBody>
      </p:sp>
      <p:pic>
        <p:nvPicPr>
          <p:cNvPr id="3" name="Picture 4" descr="C:\Users\1\Desktop\src=http___5b0988e595225.cdn.sohucs.com_images_20180723_b9cbf3dca0f04521b65f02c484ca389d.jpeg&amp;refer=http___5b0988e595225.cdn.sohucs.jpg"/>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174003" y="2475211"/>
            <a:ext cx="2358437" cy="2256779"/>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11"/>
          <p:cNvSpPr txBox="1"/>
          <p:nvPr/>
        </p:nvSpPr>
        <p:spPr>
          <a:xfrm>
            <a:off x="3680066" y="104314"/>
            <a:ext cx="1865145" cy="523220"/>
          </a:xfrm>
          <a:prstGeom prst="rect">
            <a:avLst/>
          </a:prstGeom>
          <a:noFill/>
        </p:spPr>
        <p:txBody>
          <a:bodyPr wrap="square" rtlCol="0">
            <a:spAutoFit/>
          </a:bodyPr>
          <a:lstStyle/>
          <a:p>
            <a:pPr defTabSz="685800"/>
            <a:r>
              <a:rPr lang="zh-CN" altLang="en-US" sz="2800" b="1" dirty="0" smtClean="0">
                <a:latin typeface="微软雅黑" panose="020B0503020204020204" pitchFamily="34" charset="-122"/>
                <a:ea typeface="微软雅黑" panose="020B0503020204020204" pitchFamily="34" charset="-122"/>
              </a:rPr>
              <a:t>山顶洞人</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076"/>
                                        </p:tgtEl>
                                        <p:attrNameLst>
                                          <p:attrName>style.visibility</p:attrName>
                                        </p:attrNameLst>
                                      </p:cBhvr>
                                      <p:to>
                                        <p:strVal val="visible"/>
                                      </p:to>
                                    </p:set>
                                    <p:animEffect transition="in" filter="fade">
                                      <p:cBhvr>
                                        <p:cTn id="14" dur="500"/>
                                        <p:tgtEl>
                                          <p:spTgt spid="307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187624" y="1779662"/>
            <a:ext cx="6712681" cy="2031325"/>
          </a:xfrm>
          <a:prstGeom prst="rect">
            <a:avLst/>
          </a:prstGeom>
          <a:noFill/>
        </p:spPr>
        <p:txBody>
          <a:bodyPr wrap="square" rtlCol="0">
            <a:spAutoFit/>
          </a:bodyPr>
          <a:lstStyle/>
          <a:p>
            <a:pPr indent="619125" algn="just" fontAlgn="auto">
              <a:lnSpc>
                <a:spcPct val="150000"/>
              </a:lnSpc>
            </a:pPr>
            <a:r>
              <a:rPr lang="zh-CN" altLang="en-US" sz="2800" b="1" dirty="0" smtClean="0">
                <a:latin typeface="宋体" panose="02010600030101010101" pitchFamily="2" charset="-122"/>
                <a:ea typeface="宋体" panose="02010600030101010101" pitchFamily="2" charset="-122"/>
              </a:rPr>
              <a:t>山顶洞人活动范围相当大，与其他的原始人群有交往。他们有爱美意识，也会埋葬死者。</a:t>
            </a:r>
            <a:endParaRPr lang="zh-CN" altLang="en-US" sz="2800" b="1" dirty="0">
              <a:latin typeface="宋体" panose="02010600030101010101" pitchFamily="2" charset="-122"/>
              <a:ea typeface="宋体" panose="02010600030101010101" pitchFamily="2" charset="-122"/>
            </a:endParaRPr>
          </a:p>
        </p:txBody>
      </p:sp>
      <p:sp>
        <p:nvSpPr>
          <p:cNvPr id="4" name="文本框 11"/>
          <p:cNvSpPr txBox="1"/>
          <p:nvPr/>
        </p:nvSpPr>
        <p:spPr>
          <a:xfrm>
            <a:off x="3680066" y="104314"/>
            <a:ext cx="1865145" cy="523220"/>
          </a:xfrm>
          <a:prstGeom prst="rect">
            <a:avLst/>
          </a:prstGeom>
          <a:noFill/>
        </p:spPr>
        <p:txBody>
          <a:bodyPr wrap="square" rtlCol="0">
            <a:spAutoFit/>
          </a:bodyPr>
          <a:lstStyle/>
          <a:p>
            <a:pPr defTabSz="685800"/>
            <a:r>
              <a:rPr lang="zh-CN" altLang="en-US" sz="2800" b="1" dirty="0" smtClean="0">
                <a:latin typeface="微软雅黑" panose="020B0503020204020204" pitchFamily="34" charset="-122"/>
                <a:ea typeface="微软雅黑" panose="020B0503020204020204" pitchFamily="34" charset="-122"/>
              </a:rPr>
              <a:t>山顶洞人</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506286" y="1635646"/>
            <a:ext cx="4289613" cy="2608984"/>
          </a:xfrm>
          <a:prstGeom prst="rect">
            <a:avLst/>
          </a:prstGeom>
          <a:noFill/>
        </p:spPr>
        <p:txBody>
          <a:bodyPr wrap="square" rtlCol="0">
            <a:spAutoFit/>
          </a:bodyPr>
          <a:lstStyle/>
          <a:p>
            <a:pPr indent="619125" algn="just" fontAlgn="auto">
              <a:lnSpc>
                <a:spcPct val="120000"/>
              </a:lnSpc>
            </a:pPr>
            <a:r>
              <a:rPr lang="zh-CN" altLang="en-US" sz="2800" b="1" smtClean="0">
                <a:latin typeface="宋体" panose="02010600030101010101" pitchFamily="2" charset="-122"/>
                <a:ea typeface="宋体" panose="02010600030101010101" pitchFamily="2" charset="-122"/>
              </a:rPr>
              <a:t> 山顶洞人</a:t>
            </a:r>
            <a:r>
              <a:rPr lang="zh-CN" altLang="en-US" sz="2800" b="1" dirty="0">
                <a:latin typeface="宋体" panose="02010600030101010101" pitchFamily="2" charset="-122"/>
                <a:ea typeface="宋体" panose="02010600030101010101" pitchFamily="2" charset="-122"/>
              </a:rPr>
              <a:t>过着集体生活。他们居住在一起，</a:t>
            </a:r>
            <a:r>
              <a:rPr lang="zh-CN" altLang="en-US" sz="2800" b="1" dirty="0" smtClean="0">
                <a:latin typeface="宋体" panose="02010600030101010101" pitchFamily="2" charset="-122"/>
                <a:ea typeface="宋体" panose="02010600030101010101" pitchFamily="2" charset="-122"/>
              </a:rPr>
              <a:t>使用共有的工具</a:t>
            </a:r>
            <a:r>
              <a:rPr lang="zh-CN" altLang="en-US" sz="2800" b="1" dirty="0">
                <a:latin typeface="宋体" panose="02010600030101010101" pitchFamily="2" charset="-122"/>
                <a:ea typeface="宋体" panose="02010600030101010101" pitchFamily="2" charset="-122"/>
              </a:rPr>
              <a:t>，共同劳动</a:t>
            </a:r>
            <a:r>
              <a:rPr lang="zh-CN" altLang="en-US" sz="2800" b="1" dirty="0" smtClean="0">
                <a:latin typeface="宋体" panose="02010600030101010101" pitchFamily="2" charset="-122"/>
                <a:ea typeface="宋体" panose="02010600030101010101" pitchFamily="2" charset="-122"/>
              </a:rPr>
              <a:t>，共同分配</a:t>
            </a:r>
            <a:r>
              <a:rPr lang="zh-CN" altLang="en-US" sz="2800" b="1" dirty="0">
                <a:latin typeface="宋体" panose="02010600030101010101" pitchFamily="2" charset="-122"/>
                <a:ea typeface="宋体" panose="02010600030101010101" pitchFamily="2" charset="-122"/>
              </a:rPr>
              <a:t>食物，没有贫富贵贱的差别。</a:t>
            </a:r>
            <a:endParaRPr lang="zh-CN" altLang="en-US" sz="2800" b="1" dirty="0">
              <a:latin typeface="宋体" panose="02010600030101010101" pitchFamily="2" charset="-122"/>
              <a:ea typeface="宋体" panose="02010600030101010101" pitchFamily="2" charset="-122"/>
            </a:endParaRPr>
          </a:p>
        </p:txBody>
      </p:sp>
      <p:pic>
        <p:nvPicPr>
          <p:cNvPr id="15" name="图片 14" descr="zkd-11b"/>
          <p:cNvPicPr/>
          <p:nvPr/>
        </p:nvPicPr>
        <p:blipFill>
          <a:blip r:embed="rId1" cstate="print">
            <a:lum contrast="12000"/>
          </a:blip>
          <a:stretch>
            <a:fillRect/>
          </a:stretch>
        </p:blipFill>
        <p:spPr>
          <a:xfrm>
            <a:off x="5045601" y="1743012"/>
            <a:ext cx="3535288" cy="2488322"/>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5" name="文本框 11"/>
          <p:cNvSpPr txBox="1"/>
          <p:nvPr/>
        </p:nvSpPr>
        <p:spPr>
          <a:xfrm>
            <a:off x="3680066" y="104314"/>
            <a:ext cx="1865145" cy="523220"/>
          </a:xfrm>
          <a:prstGeom prst="rect">
            <a:avLst/>
          </a:prstGeom>
          <a:noFill/>
        </p:spPr>
        <p:txBody>
          <a:bodyPr wrap="square" rtlCol="0">
            <a:spAutoFit/>
          </a:bodyPr>
          <a:lstStyle/>
          <a:p>
            <a:pPr defTabSz="685800"/>
            <a:r>
              <a:rPr lang="zh-CN" altLang="en-US" sz="2800" b="1" dirty="0" smtClean="0">
                <a:latin typeface="微软雅黑" panose="020B0503020204020204" pitchFamily="34" charset="-122"/>
                <a:ea typeface="微软雅黑" panose="020B0503020204020204" pitchFamily="34" charset="-122"/>
              </a:rPr>
              <a:t>山顶洞人</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框 42"/>
          <p:cNvSpPr txBox="1"/>
          <p:nvPr/>
        </p:nvSpPr>
        <p:spPr>
          <a:xfrm>
            <a:off x="3018596" y="771550"/>
            <a:ext cx="3456384" cy="500135"/>
          </a:xfrm>
          <a:prstGeom prst="rect">
            <a:avLst/>
          </a:prstGeom>
        </p:spPr>
        <p:style>
          <a:lnRef idx="2">
            <a:schemeClr val="accent1"/>
          </a:lnRef>
          <a:fillRef idx="1">
            <a:schemeClr val="lt1"/>
          </a:fillRef>
          <a:effectRef idx="0">
            <a:schemeClr val="accent1"/>
          </a:effectRef>
          <a:fontRef idx="minor">
            <a:schemeClr val="dk1"/>
          </a:fontRef>
        </p:style>
        <p:txBody>
          <a:bodyPr rot="0" vertOverflow="overflow" horzOverflow="overflow" vert="horz" wrap="square" lIns="34289" tIns="34289" rIns="34289" bIns="34289" numCol="1" spcCol="38100" rtlCol="0" anchor="t" forceAA="0">
            <a:spAutoFit/>
          </a:bodyPr>
          <a:lstStyle/>
          <a:p>
            <a:pPr lvl="0" latinLnBrk="1" hangingPunct="0">
              <a:spcBef>
                <a:spcPct val="0"/>
              </a:spcBef>
              <a:spcAft>
                <a:spcPct val="0"/>
              </a:spcAft>
              <a:defRPr/>
            </a:pPr>
            <a:r>
              <a:rPr lang="zh-CN" altLang="zh-CN" sz="2800" b="1" dirty="0" smtClean="0"/>
              <a:t>远古时期的人类活动</a:t>
            </a:r>
            <a:endParaRPr kumimoji="0" lang="en-US" altLang="zh-CN" sz="27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Arial" panose="020B0604020202020204"/>
            </a:endParaRPr>
          </a:p>
        </p:txBody>
      </p:sp>
      <p:sp>
        <p:nvSpPr>
          <p:cNvPr id="2" name="左大括号 1"/>
          <p:cNvSpPr/>
          <p:nvPr/>
        </p:nvSpPr>
        <p:spPr>
          <a:xfrm rot="5400000">
            <a:off x="4387590" y="-822816"/>
            <a:ext cx="432048" cy="4590439"/>
          </a:xfrm>
          <a:prstGeom prst="leftBrace">
            <a:avLst>
              <a:gd name="adj1" fmla="val 0"/>
              <a:gd name="adj2" fmla="val 50000"/>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black"/>
              </a:solidFill>
              <a:effectLst/>
              <a:uLnTx/>
              <a:uFillTx/>
              <a:latin typeface="Segoe UI" panose="020B0502040204020203"/>
              <a:cs typeface="Arial" panose="020B0604020202020204"/>
            </a:endParaRPr>
          </a:p>
        </p:txBody>
      </p:sp>
      <p:sp>
        <p:nvSpPr>
          <p:cNvPr id="3" name="文本框 2"/>
          <p:cNvSpPr txBox="1"/>
          <p:nvPr/>
        </p:nvSpPr>
        <p:spPr>
          <a:xfrm>
            <a:off x="6295484" y="1807563"/>
            <a:ext cx="1097280" cy="368300"/>
          </a:xfrm>
          <a:prstGeom prst="rect">
            <a:avLst/>
          </a:prstGeom>
          <a:noFill/>
        </p:spPr>
        <p:txBody>
          <a:bodyPr wrap="non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Arial" panose="020B0604020202020204"/>
              </a:rPr>
              <a:t>山顶洞人</a:t>
            </a:r>
            <a:endParaRPr kumimoji="0" lang="zh-CN" altLang="en-US" sz="1800" b="1"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Arial" panose="020B0604020202020204"/>
            </a:endParaRPr>
          </a:p>
        </p:txBody>
      </p:sp>
      <p:sp>
        <p:nvSpPr>
          <p:cNvPr id="4" name="文本框 3"/>
          <p:cNvSpPr txBox="1"/>
          <p:nvPr/>
        </p:nvSpPr>
        <p:spPr>
          <a:xfrm>
            <a:off x="959425" y="1793740"/>
            <a:ext cx="272382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Arial" panose="020B0604020202020204"/>
                <a:sym typeface="+mn-ea"/>
              </a:rPr>
              <a:t>元谋</a:t>
            </a:r>
            <a:r>
              <a:rPr kumimoji="0" lang="zh-CN" altLang="en-US" sz="1800" b="1" i="0" u="none" strike="noStrike" kern="1200" cap="none" spc="0" normalizeH="0" baseline="0" noProof="0" dirty="0" smtClean="0">
                <a:ln>
                  <a:noFill/>
                </a:ln>
                <a:solidFill>
                  <a:prstClr val="black"/>
                </a:solidFill>
                <a:effectLst>
                  <a:outerShdw blurRad="38100" dist="1905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Arial" panose="020B0604020202020204"/>
                <a:sym typeface="+mn-ea"/>
              </a:rPr>
              <a:t>人、郧县人、蓝田人</a:t>
            </a:r>
            <a:endParaRPr kumimoji="0" lang="zh-CN" altLang="en-US" sz="1800" b="1"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Arial" panose="020B0604020202020204"/>
              <a:sym typeface="+mn-ea"/>
            </a:endParaRPr>
          </a:p>
        </p:txBody>
      </p:sp>
      <p:sp>
        <p:nvSpPr>
          <p:cNvPr id="5" name="文本框 4"/>
          <p:cNvSpPr txBox="1"/>
          <p:nvPr/>
        </p:nvSpPr>
        <p:spPr>
          <a:xfrm>
            <a:off x="4211274" y="1794772"/>
            <a:ext cx="868680" cy="36830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Arial" panose="020B0604020202020204"/>
                <a:sym typeface="+mn-ea"/>
              </a:rPr>
              <a:t>北京人</a:t>
            </a:r>
            <a:endParaRPr kumimoji="0" lang="zh-CN" altLang="en-US" sz="1800" b="1"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Arial" panose="020B0604020202020204"/>
            </a:endParaRPr>
          </a:p>
        </p:txBody>
      </p:sp>
      <p:sp>
        <p:nvSpPr>
          <p:cNvPr id="8" name="文本框 7"/>
          <p:cNvSpPr txBox="1"/>
          <p:nvPr/>
        </p:nvSpPr>
        <p:spPr>
          <a:xfrm>
            <a:off x="1202552" y="2382657"/>
            <a:ext cx="2383913"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rPr>
              <a:t>距今约</a:t>
            </a:r>
            <a:r>
              <a:rPr kumimoji="0" lang="zh-CN" altLang="en-US" sz="1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170万</a:t>
            </a:r>
            <a:r>
              <a:rPr kumimoji="0" lang="zh-CN" altLang="en-US" sz="14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年、约</a:t>
            </a:r>
            <a:r>
              <a:rPr kumimoji="0" lang="en-US" altLang="zh-CN" sz="14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110</a:t>
            </a:r>
            <a:r>
              <a:rPr kumimoji="0" lang="zh-CN" altLang="en-US" sz="14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万</a:t>
            </a:r>
            <a:r>
              <a:rPr kumimoji="0" lang="en-US" altLang="zh-CN" sz="14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—80</a:t>
            </a:r>
            <a:r>
              <a:rPr kumimoji="0" lang="zh-CN" altLang="en-US" sz="14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万年、约</a:t>
            </a:r>
            <a:r>
              <a:rPr kumimoji="0" lang="en-US" altLang="zh-CN" sz="14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100</a:t>
            </a:r>
            <a:r>
              <a:rPr kumimoji="0" lang="zh-CN" altLang="en-US" sz="14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万</a:t>
            </a:r>
            <a:r>
              <a:rPr kumimoji="0" lang="en-US" altLang="zh-CN" sz="14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—50</a:t>
            </a:r>
            <a:r>
              <a:rPr kumimoji="0" lang="zh-CN" altLang="en-US" sz="14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万年</a:t>
            </a:r>
            <a:endParaRPr kumimoji="0" lang="zh-CN" altLang="en-US" sz="1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endParaRPr>
          </a:p>
        </p:txBody>
      </p:sp>
      <p:sp>
        <p:nvSpPr>
          <p:cNvPr id="9" name="文本框 8"/>
          <p:cNvSpPr txBox="1"/>
          <p:nvPr/>
        </p:nvSpPr>
        <p:spPr>
          <a:xfrm>
            <a:off x="1368943" y="3119877"/>
            <a:ext cx="2016224" cy="58477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云南省元谋</a:t>
            </a:r>
            <a:r>
              <a:rPr kumimoji="0" lang="zh-CN" altLang="en-US" sz="16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rPr>
              <a:t>县、湖北郧阳、陕西蓝田</a:t>
            </a:r>
            <a:endParaRPr kumimoji="0" lang="zh-CN" altLang="en-US" sz="1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endParaRPr>
          </a:p>
        </p:txBody>
      </p:sp>
      <p:sp>
        <p:nvSpPr>
          <p:cNvPr id="11" name="文本框 10"/>
          <p:cNvSpPr txBox="1"/>
          <p:nvPr/>
        </p:nvSpPr>
        <p:spPr>
          <a:xfrm>
            <a:off x="1426225" y="3936345"/>
            <a:ext cx="1566245"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rPr>
              <a:t>已经能够制作和使用工具</a:t>
            </a:r>
            <a:endParaRPr kumimoji="0" lang="zh-CN" altLang="en-US" sz="1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endParaRPr>
          </a:p>
        </p:txBody>
      </p:sp>
      <p:sp>
        <p:nvSpPr>
          <p:cNvPr id="15" name="文本框 14"/>
          <p:cNvSpPr txBox="1"/>
          <p:nvPr/>
        </p:nvSpPr>
        <p:spPr>
          <a:xfrm>
            <a:off x="3673171" y="2400643"/>
            <a:ext cx="2289558"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距今约</a:t>
            </a:r>
            <a:r>
              <a:rPr kumimoji="0" lang="zh-CN" altLang="en-US"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70万—20万年</a:t>
            </a:r>
            <a:endParaRPr kumimoji="0" lang="zh-CN" altLang="en-US"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endParaRPr>
          </a:p>
        </p:txBody>
      </p:sp>
      <p:sp>
        <p:nvSpPr>
          <p:cNvPr id="17" name="文本框 16"/>
          <p:cNvSpPr txBox="1"/>
          <p:nvPr/>
        </p:nvSpPr>
        <p:spPr>
          <a:xfrm>
            <a:off x="4090521" y="3200596"/>
            <a:ext cx="1408271"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rPr>
              <a:t>北京</a:t>
            </a:r>
            <a:r>
              <a:rPr kumimoji="0" lang="zh-CN" altLang="en-US" sz="1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周口店</a:t>
            </a:r>
            <a:endParaRPr kumimoji="0" lang="zh-CN" altLang="en-US" sz="16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endParaRPr>
          </a:p>
        </p:txBody>
      </p:sp>
      <p:sp>
        <p:nvSpPr>
          <p:cNvPr id="18" name="文本框 17"/>
          <p:cNvSpPr txBox="1"/>
          <p:nvPr/>
        </p:nvSpPr>
        <p:spPr>
          <a:xfrm>
            <a:off x="3286104" y="3929174"/>
            <a:ext cx="2364105" cy="78359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500" b="1" dirty="0">
                <a:solidFill>
                  <a:prstClr val="black"/>
                </a:solidFill>
                <a:effectLst>
                  <a:outerShdw blurRad="38100" dist="38100" dir="2700000" algn="tl">
                    <a:srgbClr val="000000">
                      <a:alpha val="43137"/>
                    </a:srgbClr>
                  </a:outerShdw>
                </a:effectLst>
                <a:latin typeface="楷体" panose="02010609060101010101" charset="-122"/>
                <a:ea typeface="楷体" panose="02010609060101010101" charset="-122"/>
                <a:cs typeface="Arial" panose="020B0604020202020204"/>
                <a:sym typeface="+mn-ea"/>
              </a:rPr>
              <a:t>使用</a:t>
            </a:r>
            <a:r>
              <a:rPr kumimoji="0" lang="zh-CN" altLang="en-US" sz="15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打</a:t>
            </a:r>
            <a:r>
              <a:rPr kumimoji="0" lang="zh-CN" altLang="en-US" sz="15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制石器</a:t>
            </a:r>
            <a:r>
              <a:rPr kumimoji="0" lang="zh-CN" altLang="en-US" sz="15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rPr>
              <a:t>；靠采集狩猎为生；已经会使用</a:t>
            </a:r>
            <a:r>
              <a:rPr kumimoji="0" lang="zh-CN" altLang="en-US" sz="15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火</a:t>
            </a:r>
            <a:r>
              <a:rPr lang="zh-CN" altLang="en-US" sz="1500" b="1" dirty="0" smtClean="0">
                <a:solidFill>
                  <a:prstClr val="black"/>
                </a:solidFill>
                <a:effectLst>
                  <a:outerShdw blurRad="38100" dist="38100" dir="2700000" algn="tl">
                    <a:srgbClr val="000000">
                      <a:alpha val="43137"/>
                    </a:srgbClr>
                  </a:outerShdw>
                </a:effectLst>
                <a:latin typeface="楷体" panose="02010609060101010101" charset="-122"/>
                <a:ea typeface="楷体" panose="02010609060101010101" charset="-122"/>
                <a:cs typeface="Arial" panose="020B0604020202020204"/>
                <a:sym typeface="+mn-ea"/>
              </a:rPr>
              <a:t>；过着</a:t>
            </a:r>
            <a:r>
              <a:rPr kumimoji="0" lang="zh-CN" altLang="en-US" sz="15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群居</a:t>
            </a:r>
            <a:r>
              <a:rPr kumimoji="0" lang="zh-CN" altLang="en-US" sz="15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rPr>
              <a:t>生活</a:t>
            </a:r>
            <a:endParaRPr kumimoji="0" lang="zh-CN" altLang="en-US" sz="15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endParaRPr>
          </a:p>
        </p:txBody>
      </p:sp>
      <p:sp>
        <p:nvSpPr>
          <p:cNvPr id="21" name="文本框 20"/>
          <p:cNvSpPr txBox="1"/>
          <p:nvPr/>
        </p:nvSpPr>
        <p:spPr>
          <a:xfrm>
            <a:off x="6178753" y="2382657"/>
            <a:ext cx="1463863"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rPr>
              <a:t>距今约</a:t>
            </a:r>
            <a:r>
              <a:rPr kumimoji="0" lang="zh-CN" altLang="en-US"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3万年</a:t>
            </a:r>
            <a:endParaRPr kumimoji="0" lang="zh-CN" altLang="en-US"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endParaRPr>
          </a:p>
        </p:txBody>
      </p:sp>
      <p:sp>
        <p:nvSpPr>
          <p:cNvPr id="22" name="文本框 21"/>
          <p:cNvSpPr txBox="1"/>
          <p:nvPr/>
        </p:nvSpPr>
        <p:spPr>
          <a:xfrm>
            <a:off x="6133241" y="3200596"/>
            <a:ext cx="1421765" cy="3683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rPr>
              <a:t>北京周口店</a:t>
            </a:r>
            <a:endParaRPr kumimoji="0" lang="zh-CN" altLang="en-US" sz="1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endParaRPr>
          </a:p>
        </p:txBody>
      </p:sp>
      <p:sp>
        <p:nvSpPr>
          <p:cNvPr id="23" name="文本框 22"/>
          <p:cNvSpPr txBox="1"/>
          <p:nvPr/>
        </p:nvSpPr>
        <p:spPr>
          <a:xfrm>
            <a:off x="5830982" y="3929173"/>
            <a:ext cx="2580019" cy="7848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5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rPr>
              <a:t>依然使用打制石器，掌握了磨光和钻孔技术，有</a:t>
            </a:r>
            <a:r>
              <a:rPr lang="zh-CN" altLang="en-US" sz="1500" b="1" dirty="0" smtClean="0">
                <a:solidFill>
                  <a:prstClr val="black"/>
                </a:solidFill>
                <a:effectLst>
                  <a:outerShdw blurRad="38100" dist="38100" dir="2700000" algn="tl">
                    <a:srgbClr val="000000">
                      <a:alpha val="43137"/>
                    </a:srgbClr>
                  </a:outerShdw>
                </a:effectLst>
                <a:latin typeface="楷体" panose="02010609060101010101" charset="-122"/>
                <a:ea typeface="楷体" panose="02010609060101010101" charset="-122"/>
                <a:cs typeface="Arial" panose="020B0604020202020204"/>
                <a:sym typeface="+mn-ea"/>
              </a:rPr>
              <a:t>爱美意识</a:t>
            </a:r>
            <a:r>
              <a:rPr kumimoji="0" lang="zh-CN" altLang="en-US" sz="15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Arial" panose="020B0604020202020204"/>
                <a:sym typeface="+mn-ea"/>
              </a:rPr>
              <a:t>，可能已经知道</a:t>
            </a:r>
            <a:r>
              <a:rPr kumimoji="0" lang="zh-CN" altLang="en-US" sz="1500" b="1" i="0" u="none" strike="noStrike" kern="120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人工</a:t>
            </a:r>
            <a:r>
              <a:rPr kumimoji="0" lang="zh-CN" altLang="en-US" sz="15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rPr>
              <a:t>取火</a:t>
            </a:r>
            <a:endParaRPr kumimoji="0" lang="zh-CN" altLang="en-US" sz="15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楷体" panose="02010609060101010101" charset="-122"/>
              <a:ea typeface="楷体" panose="02010609060101010101" charset="-122"/>
              <a:cs typeface="楷体" panose="02010609060101010101" charset="-122"/>
              <a:sym typeface="+mn-ea"/>
            </a:endParaRPr>
          </a:p>
        </p:txBody>
      </p:sp>
      <p:sp>
        <p:nvSpPr>
          <p:cNvPr id="26" name="文本框 25"/>
          <p:cNvSpPr txBox="1"/>
          <p:nvPr/>
        </p:nvSpPr>
        <p:spPr>
          <a:xfrm>
            <a:off x="539552" y="2281888"/>
            <a:ext cx="640080" cy="36830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Arial" panose="020B0604020202020204"/>
                <a:sym typeface="+mn-ea"/>
              </a:rPr>
              <a:t>时间</a:t>
            </a:r>
            <a:endParaRPr kumimoji="0" lang="zh-CN" altLang="en-US" sz="1800" b="1"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Arial" panose="020B0604020202020204"/>
              <a:sym typeface="+mn-ea"/>
            </a:endParaRPr>
          </a:p>
        </p:txBody>
      </p:sp>
      <p:sp>
        <p:nvSpPr>
          <p:cNvPr id="27" name="文本框 26"/>
          <p:cNvSpPr txBox="1"/>
          <p:nvPr/>
        </p:nvSpPr>
        <p:spPr>
          <a:xfrm>
            <a:off x="539552" y="3006962"/>
            <a:ext cx="640080" cy="36830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Arial" panose="020B0604020202020204"/>
                <a:sym typeface="+mn-ea"/>
              </a:rPr>
              <a:t>地点</a:t>
            </a:r>
            <a:endParaRPr kumimoji="0" lang="zh-CN" altLang="en-US" sz="1800" b="1"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Arial" panose="020B0604020202020204"/>
              <a:sym typeface="+mn-ea"/>
            </a:endParaRPr>
          </a:p>
        </p:txBody>
      </p:sp>
      <p:sp>
        <p:nvSpPr>
          <p:cNvPr id="28" name="文本框 27"/>
          <p:cNvSpPr txBox="1"/>
          <p:nvPr/>
        </p:nvSpPr>
        <p:spPr>
          <a:xfrm>
            <a:off x="556221" y="4017115"/>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smtClean="0">
                <a:ln>
                  <a:noFill/>
                </a:ln>
                <a:solidFill>
                  <a:prstClr val="black"/>
                </a:solidFill>
                <a:effectLst>
                  <a:outerShdw blurRad="38100" dist="1905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Arial" panose="020B0604020202020204"/>
                <a:sym typeface="+mn-ea"/>
              </a:rPr>
              <a:t>概况</a:t>
            </a:r>
            <a:endParaRPr kumimoji="0" lang="zh-CN" altLang="en-US" sz="1800" b="1"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uLnTx/>
              <a:uFillTx/>
              <a:latin typeface="微软雅黑" panose="020B0503020204020204" pitchFamily="34" charset="-122"/>
              <a:ea typeface="微软雅黑" panose="020B0503020204020204" pitchFamily="34" charset="-122"/>
              <a:cs typeface="Arial" panose="020B0604020202020204"/>
              <a:sym typeface="+mn-ea"/>
            </a:endParaRPr>
          </a:p>
        </p:txBody>
      </p:sp>
      <p:cxnSp>
        <p:nvCxnSpPr>
          <p:cNvPr id="30" name="直接连接符 29"/>
          <p:cNvCxnSpPr/>
          <p:nvPr/>
        </p:nvCxnSpPr>
        <p:spPr>
          <a:xfrm>
            <a:off x="1313024" y="2996484"/>
            <a:ext cx="6544243" cy="20955"/>
          </a:xfrm>
          <a:prstGeom prst="line">
            <a:avLst/>
          </a:prstGeom>
          <a:ln w="12700">
            <a:solidFill>
              <a:schemeClr val="bg1">
                <a:lumMod val="50000"/>
              </a:schemeClr>
            </a:solidFill>
          </a:ln>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313024" y="3776660"/>
            <a:ext cx="6508748" cy="30956"/>
          </a:xfrm>
          <a:prstGeom prst="line">
            <a:avLst/>
          </a:prstGeom>
          <a:ln w="12700">
            <a:solidFill>
              <a:schemeClr val="bg1">
                <a:lumMod val="50000"/>
              </a:schemeClr>
            </a:solidFill>
          </a:ln>
          <a:effectLst>
            <a:glow rad="1397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329532" y="4784772"/>
            <a:ext cx="6492240" cy="6668"/>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1" grpId="0" bldLvl="0" animBg="1"/>
      <p:bldP spid="15" grpId="0" bldLvl="0" animBg="1"/>
      <p:bldP spid="17" grpId="0" bldLvl="0" animBg="1"/>
      <p:bldP spid="18" grpId="0" bldLvl="0" animBg="1"/>
      <p:bldP spid="21" grpId="0" bldLvl="0" animBg="1"/>
      <p:bldP spid="22" grpId="0" bldLvl="0" animBg="1"/>
      <p:bldP spid="2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5"/>
          <p:cNvSpPr txBox="1">
            <a:spLocks noChangeArrowheads="1"/>
          </p:cNvSpPr>
          <p:nvPr/>
        </p:nvSpPr>
        <p:spPr bwMode="auto">
          <a:xfrm>
            <a:off x="1658372" y="4095109"/>
            <a:ext cx="248158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Arial" panose="020B0604020202020204" pitchFamily="34" charset="0"/>
              <a:buNone/>
            </a:pPr>
            <a:r>
              <a:rPr lang="zh-CN" altLang="en-US" b="1" dirty="0">
                <a:latin typeface="微软雅黑" panose="020B0503020204020204" pitchFamily="34" charset="-122"/>
                <a:ea typeface="微软雅黑" panose="020B0503020204020204" pitchFamily="34" charset="-122"/>
                <a:sym typeface="Calibri" panose="020F0502020204030204" charset="0"/>
              </a:rPr>
              <a:t>东方：女娲抟土造人说</a:t>
            </a:r>
            <a:endParaRPr lang="zh-CN" altLang="en-US" b="1" dirty="0">
              <a:latin typeface="微软雅黑" panose="020B0503020204020204" pitchFamily="34" charset="-122"/>
              <a:ea typeface="微软雅黑" panose="020B0503020204020204" pitchFamily="34" charset="-122"/>
              <a:sym typeface="Calibri" panose="020F0502020204030204" charset="0"/>
            </a:endParaRPr>
          </a:p>
        </p:txBody>
      </p:sp>
      <p:sp>
        <p:nvSpPr>
          <p:cNvPr id="14" name="TextBox 6"/>
          <p:cNvSpPr txBox="1">
            <a:spLocks noChangeArrowheads="1"/>
          </p:cNvSpPr>
          <p:nvPr/>
        </p:nvSpPr>
        <p:spPr bwMode="auto">
          <a:xfrm>
            <a:off x="5760050" y="4083918"/>
            <a:ext cx="133223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Arial" panose="020B0604020202020204" pitchFamily="34" charset="0"/>
              <a:buNone/>
            </a:pPr>
            <a:r>
              <a:rPr lang="zh-CN" altLang="en-US" b="1" dirty="0">
                <a:latin typeface="微软雅黑" panose="020B0503020204020204" pitchFamily="34" charset="-122"/>
                <a:ea typeface="微软雅黑" panose="020B0503020204020204" pitchFamily="34" charset="-122"/>
                <a:sym typeface="Calibri" panose="020F0502020204030204" charset="0"/>
              </a:rPr>
              <a:t>古猿进化说</a:t>
            </a:r>
            <a:endParaRPr lang="zh-CN" altLang="en-US" b="1" dirty="0">
              <a:latin typeface="微软雅黑" panose="020B0503020204020204" pitchFamily="34" charset="-122"/>
              <a:ea typeface="微软雅黑" panose="020B0503020204020204" pitchFamily="34" charset="-122"/>
              <a:sym typeface="Calibri" panose="020F0502020204030204" charset="0"/>
            </a:endParaRPr>
          </a:p>
        </p:txBody>
      </p:sp>
      <p:pic>
        <p:nvPicPr>
          <p:cNvPr id="133125" name="图片 133124" descr="C:\Users\Administrator\Desktop\579efba521f3d_258-172_0_crop.jpg579efba521f3d_258-172_0_crop"/>
          <p:cNvPicPr>
            <a:picLocks noChangeAspect="1"/>
          </p:cNvPicPr>
          <p:nvPr/>
        </p:nvPicPr>
        <p:blipFill>
          <a:blip r:embed="rId1" cstate="print">
            <a:clrChange>
              <a:clrFrom>
                <a:srgbClr val="FFFFFF"/>
              </a:clrFrom>
              <a:clrTo>
                <a:srgbClr val="FFFFFF">
                  <a:alpha val="0"/>
                </a:srgbClr>
              </a:clrTo>
            </a:clrChange>
          </a:blip>
          <a:srcRect/>
          <a:stretch>
            <a:fillRect/>
          </a:stretch>
        </p:blipFill>
        <p:spPr>
          <a:xfrm>
            <a:off x="1259632" y="1659614"/>
            <a:ext cx="3240360" cy="2280288"/>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5" name="图片 4" descr="79052205994410553"/>
          <p:cNvPicPr>
            <a:picLocks noChangeAspect="1"/>
          </p:cNvPicPr>
          <p:nvPr/>
        </p:nvPicPr>
        <p:blipFill rotWithShape="1">
          <a:blip r:embed="rId2" cstate="print"/>
          <a:srcRect b="3481"/>
          <a:stretch>
            <a:fillRect/>
          </a:stretch>
        </p:blipFill>
        <p:spPr>
          <a:xfrm>
            <a:off x="5379693" y="1659614"/>
            <a:ext cx="2063603" cy="2280288"/>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11" name="TextBox 5"/>
          <p:cNvSpPr txBox="1"/>
          <p:nvPr/>
        </p:nvSpPr>
        <p:spPr>
          <a:xfrm>
            <a:off x="3127033" y="843558"/>
            <a:ext cx="2808312" cy="523220"/>
          </a:xfrm>
          <a:prstGeom prst="rect">
            <a:avLst/>
          </a:prstGeom>
          <a:noFill/>
        </p:spPr>
        <p:txBody>
          <a:bodyPr wrap="square" rtlCol="0">
            <a:spAutoFit/>
          </a:bodyPr>
          <a:lstStyle/>
          <a:p>
            <a:pPr algn="ctr"/>
            <a:r>
              <a:rPr lang="zh-CN" altLang="en-US" sz="2800" b="1" dirty="0" smtClean="0">
                <a:latin typeface="微软雅黑" panose="020B0503020204020204" pitchFamily="34" charset="-122"/>
                <a:ea typeface="微软雅黑" panose="020B0503020204020204" pitchFamily="34" charset="-122"/>
              </a:rPr>
              <a:t>人类的</a:t>
            </a:r>
            <a:r>
              <a:rPr lang="zh-CN" altLang="en-US" sz="2800" b="1" dirty="0">
                <a:latin typeface="微软雅黑" panose="020B0503020204020204" pitchFamily="34" charset="-122"/>
                <a:ea typeface="微软雅黑" panose="020B0503020204020204" pitchFamily="34" charset="-122"/>
              </a:rPr>
              <a:t>起源</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3125"/>
                                        </p:tgtEl>
                                        <p:attrNameLst>
                                          <p:attrName>style.visibility</p:attrName>
                                        </p:attrNameLst>
                                      </p:cBhvr>
                                      <p:to>
                                        <p:strVal val="visible"/>
                                      </p:to>
                                    </p:set>
                                    <p:animEffect transition="in" filter="fade">
                                      <p:cBhvr>
                                        <p:cTn id="7" dur="1000"/>
                                        <p:tgtEl>
                                          <p:spTgt spid="133125"/>
                                        </p:tgtEl>
                                      </p:cBhvr>
                                    </p:animEffect>
                                    <p:anim calcmode="lin" valueType="num">
                                      <p:cBhvr>
                                        <p:cTn id="8" dur="1000" fill="hold"/>
                                        <p:tgtEl>
                                          <p:spTgt spid="133125"/>
                                        </p:tgtEl>
                                        <p:attrNameLst>
                                          <p:attrName>ppt_x</p:attrName>
                                        </p:attrNameLst>
                                      </p:cBhvr>
                                      <p:tavLst>
                                        <p:tav tm="0">
                                          <p:val>
                                            <p:strVal val="#ppt_x"/>
                                          </p:val>
                                        </p:tav>
                                        <p:tav tm="100000">
                                          <p:val>
                                            <p:strVal val="#ppt_x"/>
                                          </p:val>
                                        </p:tav>
                                      </p:tavLst>
                                    </p:anim>
                                    <p:anim calcmode="lin" valueType="num">
                                      <p:cBhvr>
                                        <p:cTn id="9" dur="1000" fill="hold"/>
                                        <p:tgtEl>
                                          <p:spTgt spid="1331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WordArt 4"/>
          <p:cNvSpPr>
            <a:spLocks noTextEdit="1"/>
          </p:cNvSpPr>
          <p:nvPr/>
        </p:nvSpPr>
        <p:spPr>
          <a:xfrm>
            <a:off x="2339752" y="765280"/>
            <a:ext cx="4245416" cy="654342"/>
          </a:xfrm>
          <a:prstGeom prst="rect">
            <a:avLst/>
          </a:prstGeom>
        </p:spPr>
        <p:txBody>
          <a:bodyPr wrap="none" fromWordArt="1">
            <a:prstTxWarp prst="textPlain">
              <a:avLst>
                <a:gd name="adj" fmla="val 50000"/>
              </a:avLst>
            </a:prstTxWarp>
            <a:normAutofit/>
          </a:bodyPr>
          <a:lstStyle/>
          <a:p>
            <a:pPr algn="ctr"/>
            <a:r>
              <a:rPr lang="zh-CN" altLang="en-US" sz="2400" b="1" dirty="0" smtClean="0">
                <a:ln w="12700" cap="sq" cmpd="sng">
                  <a:solidFill>
                    <a:srgbClr val="EAEAEA"/>
                  </a:solidFill>
                  <a:prstDash val="solid"/>
                  <a:round/>
                  <a:headEnd type="none" w="sm" len="sm"/>
                  <a:tailEnd type="none" w="sm" len="sm"/>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微软雅黑" panose="020B0503020204020204" pitchFamily="34" charset="-122"/>
                <a:ea typeface="微软雅黑" panose="020B0503020204020204" pitchFamily="34" charset="-122"/>
              </a:rPr>
              <a:t>历史情境剧</a:t>
            </a:r>
            <a:endParaRPr lang="zh-CN" altLang="en-US" sz="2400" b="1" dirty="0">
              <a:ln w="12700" cap="sq" cmpd="sng">
                <a:solidFill>
                  <a:srgbClr val="EAEAEA"/>
                </a:solidFill>
                <a:prstDash val="solid"/>
                <a:round/>
                <a:headEnd type="none" w="sm" len="sm"/>
                <a:tailEnd type="none" w="sm" len="sm"/>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微软雅黑" panose="020B0503020204020204" pitchFamily="34" charset="-122"/>
              <a:ea typeface="微软雅黑" panose="020B0503020204020204" pitchFamily="34" charset="-122"/>
            </a:endParaRPr>
          </a:p>
        </p:txBody>
      </p:sp>
      <p:sp>
        <p:nvSpPr>
          <p:cNvPr id="51202" name="Text Box 3"/>
          <p:cNvSpPr txBox="1"/>
          <p:nvPr/>
        </p:nvSpPr>
        <p:spPr>
          <a:xfrm>
            <a:off x="267841" y="1465261"/>
            <a:ext cx="8624639" cy="3194721"/>
          </a:xfrm>
          <a:prstGeom prst="rect">
            <a:avLst/>
          </a:prstGeom>
          <a:noFill/>
          <a:ln w="12700">
            <a:noFill/>
          </a:ln>
        </p:spPr>
        <p:txBody>
          <a:bodyPr wrap="square" anchor="t">
            <a:spAutoFit/>
          </a:bodyPr>
          <a:lstStyle/>
          <a:p>
            <a:pPr algn="just" eaLnBrk="0" hangingPunct="0">
              <a:lnSpc>
                <a:spcPct val="120000"/>
              </a:lnSpc>
            </a:pPr>
            <a:r>
              <a:rPr lang="zh-CN" altLang="en-US" sz="2800" b="1" dirty="0">
                <a:solidFill>
                  <a:schemeClr val="accent3">
                    <a:lumMod val="75000"/>
                  </a:schemeClr>
                </a:solidFill>
                <a:latin typeface="宋体" panose="02010600030101010101" pitchFamily="2" charset="-122"/>
                <a:ea typeface="宋体" panose="02010600030101010101" pitchFamily="2" charset="-122"/>
                <a:cs typeface="微软雅黑" panose="020B0503020204020204" pitchFamily="34" charset="-122"/>
              </a:rPr>
              <a:t>小组探究：</a:t>
            </a:r>
            <a:endParaRPr lang="zh-CN" altLang="en-US" sz="2800" b="1" dirty="0">
              <a:solidFill>
                <a:schemeClr val="accent3">
                  <a:lumMod val="75000"/>
                </a:schemeClr>
              </a:solidFill>
              <a:latin typeface="宋体" panose="02010600030101010101" pitchFamily="2" charset="-122"/>
              <a:ea typeface="宋体" panose="02010600030101010101" pitchFamily="2" charset="-122"/>
              <a:cs typeface="微软雅黑" panose="020B0503020204020204" pitchFamily="34" charset="-122"/>
            </a:endParaRPr>
          </a:p>
          <a:p>
            <a:pPr algn="just" eaLnBrk="0" hangingPunct="0">
              <a:lnSpc>
                <a:spcPct val="120000"/>
              </a:lnSpc>
            </a:pP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a:t>
            </a:r>
            <a:r>
              <a:rPr lang="en-US" altLang="zh-CN"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1</a:t>
            </a: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）自主阅读教材第</a:t>
            </a:r>
            <a:r>
              <a:rPr lang="en-US" altLang="zh-CN"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7</a:t>
            </a: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页第三目内容，</a:t>
            </a:r>
            <a:r>
              <a:rPr lang="zh-CN" altLang="en-US" sz="2800" b="1" dirty="0">
                <a:solidFill>
                  <a:srgbClr val="FF0000"/>
                </a:solidFill>
                <a:latin typeface="宋体" panose="02010600030101010101" pitchFamily="2" charset="-122"/>
                <a:ea typeface="宋体" panose="02010600030101010101" pitchFamily="2" charset="-122"/>
                <a:cs typeface="微软雅黑" panose="020B0503020204020204" pitchFamily="34" charset="-122"/>
              </a:rPr>
              <a:t>勾画要点</a:t>
            </a:r>
            <a:r>
              <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a:t>
            </a:r>
            <a:endPar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endParaRPr>
          </a:p>
          <a:p>
            <a:pPr algn="just" eaLnBrk="0" hangingPunct="0">
              <a:lnSpc>
                <a:spcPct val="120000"/>
              </a:lnSpc>
            </a:pP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a:t>
            </a:r>
            <a:r>
              <a:rPr lang="en-US" altLang="zh-CN"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2</a:t>
            </a: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）试制作情境</a:t>
            </a: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sym typeface="+mn-ea"/>
              </a:rPr>
              <a:t>剧</a:t>
            </a:r>
            <a:r>
              <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sym typeface="+mn-ea"/>
              </a:rPr>
              <a:t>脚本，一个</a:t>
            </a: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山顶洞人回到北京人生活的时代</a:t>
            </a:r>
            <a:r>
              <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，优越感陡增</a:t>
            </a: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，他</a:t>
            </a:r>
            <a:r>
              <a:rPr lang="en-US" altLang="zh-CN"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a:t>
            </a:r>
            <a:r>
              <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她</a:t>
            </a: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会</a:t>
            </a:r>
            <a:r>
              <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在</a:t>
            </a:r>
            <a:r>
              <a:rPr lang="zh-CN" altLang="en-US" sz="2800" b="1" dirty="0">
                <a:solidFill>
                  <a:srgbClr val="FF0000"/>
                </a:solidFill>
                <a:latin typeface="宋体" panose="02010600030101010101" pitchFamily="2" charset="-122"/>
                <a:ea typeface="宋体" panose="02010600030101010101" pitchFamily="2" charset="-122"/>
                <a:cs typeface="微软雅黑" panose="020B0503020204020204" pitchFamily="34" charset="-122"/>
              </a:rPr>
              <a:t>哪些</a:t>
            </a:r>
            <a:r>
              <a:rPr lang="zh-CN" altLang="en-US" sz="2800" b="1" dirty="0" smtClean="0">
                <a:solidFill>
                  <a:srgbClr val="FF0000"/>
                </a:solidFill>
                <a:latin typeface="宋体" panose="02010600030101010101" pitchFamily="2" charset="-122"/>
                <a:ea typeface="宋体" panose="02010600030101010101" pitchFamily="2" charset="-122"/>
                <a:cs typeface="微软雅黑" panose="020B0503020204020204" pitchFamily="34" charset="-122"/>
              </a:rPr>
              <a:t>方面</a:t>
            </a: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感受到自己的</a:t>
            </a:r>
            <a:r>
              <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进步</a:t>
            </a: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呢</a:t>
            </a:r>
            <a:r>
              <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a:t>
            </a:r>
            <a:endPar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endParaRPr>
          </a:p>
          <a:p>
            <a:pPr algn="just" eaLnBrk="0" hangingPunct="0">
              <a:lnSpc>
                <a:spcPct val="120000"/>
              </a:lnSpc>
            </a:pP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a:t>
            </a:r>
            <a:r>
              <a:rPr lang="en-US" altLang="zh-CN"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3</a:t>
            </a: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）小组</a:t>
            </a:r>
            <a:r>
              <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合作</a:t>
            </a:r>
            <a:r>
              <a:rPr lang="zh-CN" altLang="en-US" sz="2800" b="1" dirty="0" smtClean="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完成情境剧</a:t>
            </a:r>
            <a:r>
              <a:rPr lang="zh-CN" altLang="en-US" sz="2800" b="1" dirty="0">
                <a:solidFill>
                  <a:srgbClr val="FF0000"/>
                </a:solidFill>
                <a:latin typeface="宋体" panose="02010600030101010101" pitchFamily="2" charset="-122"/>
                <a:ea typeface="宋体" panose="02010600030101010101" pitchFamily="2" charset="-122"/>
                <a:cs typeface="微软雅黑" panose="020B0503020204020204" pitchFamily="34" charset="-122"/>
              </a:rPr>
              <a:t>剧本</a:t>
            </a:r>
            <a:r>
              <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或</a:t>
            </a:r>
            <a:r>
              <a:rPr lang="zh-CN" altLang="en-US" sz="2800" b="1" dirty="0">
                <a:solidFill>
                  <a:srgbClr val="FF0000"/>
                </a:solidFill>
                <a:latin typeface="宋体" panose="02010600030101010101" pitchFamily="2" charset="-122"/>
                <a:ea typeface="宋体" panose="02010600030101010101" pitchFamily="2" charset="-122"/>
                <a:cs typeface="微软雅黑" panose="020B0503020204020204" pitchFamily="34" charset="-122"/>
              </a:rPr>
              <a:t>视频，一周内提交</a:t>
            </a:r>
            <a:r>
              <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rPr>
              <a:t>。</a:t>
            </a:r>
            <a:endParaRPr lang="zh-CN" altLang="en-US" sz="2800" b="1" dirty="0">
              <a:solidFill>
                <a:schemeClr val="tx1">
                  <a:lumMod val="95000"/>
                  <a:lumOff val="5000"/>
                </a:schemeClr>
              </a:solidFill>
              <a:latin typeface="宋体" panose="02010600030101010101" pitchFamily="2" charset="-122"/>
              <a:ea typeface="宋体" panose="02010600030101010101" pitchFamily="2"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798320" y="1923415"/>
            <a:ext cx="5680710" cy="1800225"/>
          </a:xfrm>
          <a:prstGeom prst="rect">
            <a:avLst/>
          </a:prstGeom>
          <a:noFill/>
          <a:ln w="9525">
            <a:noFill/>
          </a:ln>
        </p:spPr>
        <p:txBody>
          <a:bodyPr lIns="91434" tIns="45717" rIns="91434" bIns="45717">
            <a:noAutofit/>
          </a:bodyPr>
          <a:lstStyle/>
          <a:p>
            <a:pPr indent="-609600" defTabSz="914400">
              <a:lnSpc>
                <a:spcPct val="150000"/>
              </a:lnSpc>
            </a:pPr>
            <a:r>
              <a:rPr lang="en-US" altLang="zh-CN" sz="2400" u="none" dirty="0">
                <a:solidFill>
                  <a:prstClr val="white"/>
                </a:solidFill>
                <a:latin typeface="黑体" panose="02010609060101010101" pitchFamily="49" charset="-122"/>
                <a:ea typeface="黑体" panose="02010609060101010101" pitchFamily="49" charset="-122"/>
                <a:cs typeface="黑体" panose="02010609060101010101" pitchFamily="49" charset="-122"/>
              </a:rPr>
              <a:t>1.</a:t>
            </a:r>
            <a:r>
              <a:rPr lang="zh-CN" altLang="en-US" sz="2400" u="none" dirty="0">
                <a:solidFill>
                  <a:prstClr val="white"/>
                </a:solidFill>
                <a:latin typeface="黑体" panose="02010609060101010101" pitchFamily="49" charset="-122"/>
                <a:ea typeface="黑体" panose="02010609060101010101" pitchFamily="49" charset="-122"/>
                <a:cs typeface="黑体" panose="02010609060101010101" pitchFamily="49" charset="-122"/>
              </a:rPr>
              <a:t>基础型作业：完成课后活动题，并标明考查的知识点。</a:t>
            </a:r>
            <a:endParaRPr lang="zh-CN" altLang="en-US" sz="2400" u="none" dirty="0">
              <a:solidFill>
                <a:prstClr val="white"/>
              </a:solidFill>
              <a:latin typeface="黑体" panose="02010609060101010101" pitchFamily="49" charset="-122"/>
              <a:ea typeface="黑体" panose="02010609060101010101" pitchFamily="49" charset="-122"/>
              <a:cs typeface="黑体" panose="02010609060101010101" pitchFamily="49" charset="-122"/>
            </a:endParaRPr>
          </a:p>
          <a:p>
            <a:pPr indent="-609600" defTabSz="914400">
              <a:lnSpc>
                <a:spcPct val="150000"/>
              </a:lnSpc>
            </a:pPr>
            <a:r>
              <a:rPr lang="en-US" altLang="zh-CN" sz="2400" u="none" dirty="0">
                <a:solidFill>
                  <a:prstClr val="white"/>
                </a:solidFill>
                <a:latin typeface="黑体" panose="02010609060101010101" pitchFamily="49" charset="-122"/>
                <a:ea typeface="黑体" panose="02010609060101010101" pitchFamily="49" charset="-122"/>
                <a:cs typeface="黑体" panose="02010609060101010101" pitchFamily="49" charset="-122"/>
              </a:rPr>
              <a:t>2.</a:t>
            </a:r>
            <a:r>
              <a:rPr lang="zh-CN" altLang="en-US" sz="2400" u="none" dirty="0">
                <a:solidFill>
                  <a:prstClr val="white"/>
                </a:solidFill>
                <a:latin typeface="黑体" panose="02010609060101010101" pitchFamily="49" charset="-122"/>
                <a:ea typeface="黑体" panose="02010609060101010101" pitchFamily="49" charset="-122"/>
                <a:cs typeface="黑体" panose="02010609060101010101" pitchFamily="49" charset="-122"/>
              </a:rPr>
              <a:t>发展型作业：完成课后练习。</a:t>
            </a:r>
            <a:endParaRPr lang="zh-CN" altLang="en-US" sz="2400" u="none" dirty="0">
              <a:solidFill>
                <a:prstClr val="white"/>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LmAj-fxhytwp5405515"/>
          <p:cNvPicPr>
            <a:picLocks noChangeAspect="1"/>
          </p:cNvPicPr>
          <p:nvPr/>
        </p:nvPicPr>
        <p:blipFill>
          <a:blip r:embed="rId1" cstate="print">
            <a:clrChange>
              <a:clrFrom>
                <a:srgbClr val="FFFFFF">
                  <a:alpha val="100000"/>
                </a:srgbClr>
              </a:clrFrom>
              <a:clrTo>
                <a:srgbClr val="FFFFFF">
                  <a:alpha val="100000"/>
                  <a:alpha val="0"/>
                </a:srgbClr>
              </a:clrTo>
            </a:clrChange>
          </a:blip>
          <a:srcRect b="5272"/>
          <a:stretch>
            <a:fillRect/>
          </a:stretch>
        </p:blipFill>
        <p:spPr>
          <a:xfrm>
            <a:off x="59139" y="1417317"/>
            <a:ext cx="2164773" cy="3195905"/>
          </a:xfrm>
          <a:prstGeom prst="rect">
            <a:avLst/>
          </a:prstGeom>
        </p:spPr>
      </p:pic>
      <p:sp>
        <p:nvSpPr>
          <p:cNvPr id="8" name="文本框 7"/>
          <p:cNvSpPr txBox="1"/>
          <p:nvPr/>
        </p:nvSpPr>
        <p:spPr>
          <a:xfrm>
            <a:off x="2051720" y="1966629"/>
            <a:ext cx="4514250" cy="2400657"/>
          </a:xfrm>
          <a:prstGeom prst="rect">
            <a:avLst/>
          </a:prstGeom>
          <a:noFill/>
        </p:spPr>
        <p:txBody>
          <a:bodyPr wrap="square" rtlCol="0">
            <a:spAutoFit/>
          </a:bodyPr>
          <a:lstStyle/>
          <a:p>
            <a:pPr indent="457200" algn="just" fontAlgn="auto">
              <a:lnSpc>
                <a:spcPct val="150000"/>
              </a:lnSpc>
            </a:pPr>
            <a:r>
              <a:rPr lang="en-US" altLang="zh-CN" sz="2000" b="1" dirty="0" smtClean="0">
                <a:latin typeface="微软雅黑" panose="020B0503020204020204" pitchFamily="34" charset="-122"/>
                <a:ea typeface="微软雅黑" panose="020B0503020204020204" pitchFamily="34" charset="-122"/>
                <a:cs typeface="仿宋" panose="02010609060101010101" charset="-122"/>
              </a:rPr>
              <a:t> </a:t>
            </a:r>
            <a:r>
              <a:rPr lang="zh-CN" sz="2000" b="1" dirty="0" smtClean="0">
                <a:latin typeface="微软雅黑" panose="020B0503020204020204" pitchFamily="34" charset="-122"/>
                <a:ea typeface="微软雅黑" panose="020B0503020204020204" pitchFamily="34" charset="-122"/>
                <a:cs typeface="仿宋" panose="02010609060101010101" charset="-122"/>
              </a:rPr>
              <a:t>达尔文</a:t>
            </a:r>
            <a:r>
              <a:rPr lang="zh-CN" sz="2000" b="1" dirty="0">
                <a:latin typeface="微软雅黑" panose="020B0503020204020204" pitchFamily="34" charset="-122"/>
                <a:ea typeface="微软雅黑" panose="020B0503020204020204" pitchFamily="34" charset="-122"/>
                <a:cs typeface="仿宋" panose="02010609060101010101" charset="-122"/>
              </a:rPr>
              <a:t>，英国生物学家、生物进化论奠基人。</a:t>
            </a:r>
            <a:r>
              <a:rPr lang="en-US" altLang="zh-CN" sz="2000" b="1" dirty="0">
                <a:latin typeface="微软雅黑" panose="020B0503020204020204" pitchFamily="34" charset="-122"/>
                <a:ea typeface="微软雅黑" panose="020B0503020204020204" pitchFamily="34" charset="-122"/>
                <a:cs typeface="仿宋" panose="02010609060101010101" charset="-122"/>
              </a:rPr>
              <a:t>1859</a:t>
            </a:r>
            <a:r>
              <a:rPr lang="zh-CN" altLang="en-US" sz="2000" b="1" dirty="0">
                <a:latin typeface="微软雅黑" panose="020B0503020204020204" pitchFamily="34" charset="-122"/>
                <a:ea typeface="微软雅黑" panose="020B0503020204020204" pitchFamily="34" charset="-122"/>
                <a:cs typeface="仿宋" panose="02010609060101010101" charset="-122"/>
              </a:rPr>
              <a:t>年</a:t>
            </a:r>
            <a:r>
              <a:rPr lang="zh-CN" sz="2000" b="1" dirty="0">
                <a:latin typeface="微软雅黑" panose="020B0503020204020204" pitchFamily="34" charset="-122"/>
                <a:ea typeface="微软雅黑" panose="020B0503020204020204" pitchFamily="34" charset="-122"/>
                <a:cs typeface="仿宋" panose="02010609060101010101" charset="-122"/>
              </a:rPr>
              <a:t>出版</a:t>
            </a:r>
            <a:r>
              <a:rPr lang="zh-CN" sz="2000" b="1" dirty="0">
                <a:solidFill>
                  <a:srgbClr val="FF0000"/>
                </a:solidFill>
                <a:latin typeface="微软雅黑" panose="020B0503020204020204" pitchFamily="34" charset="-122"/>
                <a:ea typeface="微软雅黑" panose="020B0503020204020204" pitchFamily="34" charset="-122"/>
                <a:cs typeface="仿宋" panose="02010609060101010101" charset="-122"/>
              </a:rPr>
              <a:t>《物种起源》</a:t>
            </a:r>
            <a:r>
              <a:rPr lang="zh-CN" sz="2000" b="1" dirty="0" smtClean="0">
                <a:latin typeface="微软雅黑" panose="020B0503020204020204" pitchFamily="34" charset="-122"/>
                <a:ea typeface="微软雅黑" panose="020B0503020204020204" pitchFamily="34" charset="-122"/>
                <a:cs typeface="仿宋" panose="02010609060101010101" charset="-122"/>
              </a:rPr>
              <a:t>，</a:t>
            </a:r>
            <a:r>
              <a:rPr lang="zh-CN" altLang="en-US" sz="2000" b="1" dirty="0" smtClean="0">
                <a:latin typeface="微软雅黑" panose="020B0503020204020204" pitchFamily="34" charset="-122"/>
                <a:ea typeface="微软雅黑" panose="020B0503020204020204" pitchFamily="34" charset="-122"/>
                <a:cs typeface="仿宋" panose="02010609060101010101" charset="-122"/>
              </a:rPr>
              <a:t>在书中</a:t>
            </a:r>
            <a:r>
              <a:rPr lang="zh-CN" sz="2000" b="1" dirty="0" smtClean="0">
                <a:latin typeface="微软雅黑" panose="020B0503020204020204" pitchFamily="34" charset="-122"/>
                <a:ea typeface="微软雅黑" panose="020B0503020204020204" pitchFamily="34" charset="-122"/>
                <a:cs typeface="仿宋" panose="02010609060101010101" charset="-122"/>
              </a:rPr>
              <a:t>提出了进化论</a:t>
            </a:r>
            <a:r>
              <a:rPr lang="zh-CN" altLang="en-US" sz="2000" b="1" dirty="0" smtClean="0">
                <a:latin typeface="微软雅黑" panose="020B0503020204020204" pitchFamily="34" charset="-122"/>
                <a:ea typeface="微软雅黑" panose="020B0503020204020204" pitchFamily="34" charset="-122"/>
                <a:cs typeface="仿宋" panose="02010609060101010101" charset="-122"/>
              </a:rPr>
              <a:t>的观点，指出生物的发展和进化是遗传变异、生存斗争和自然选择的结果。</a:t>
            </a:r>
            <a:endParaRPr sz="2000" b="1" dirty="0">
              <a:latin typeface="微软雅黑" panose="020B0503020204020204" pitchFamily="34" charset="-122"/>
              <a:ea typeface="微软雅黑" panose="020B0503020204020204" pitchFamily="34" charset="-122"/>
              <a:cs typeface="仿宋" panose="02010609060101010101" charset="-122"/>
            </a:endParaRPr>
          </a:p>
        </p:txBody>
      </p:sp>
      <p:pic>
        <p:nvPicPr>
          <p:cNvPr id="11" name="图片 10" descr="t014c159046bdacd377"/>
          <p:cNvPicPr>
            <a:picLocks noChangeAspect="1"/>
          </p:cNvPicPr>
          <p:nvPr/>
        </p:nvPicPr>
        <p:blipFill>
          <a:blip r:embed="rId2" cstate="print"/>
          <a:stretch>
            <a:fillRect/>
          </a:stretch>
        </p:blipFill>
        <p:spPr>
          <a:xfrm>
            <a:off x="6732240" y="1906329"/>
            <a:ext cx="2008147" cy="2579370"/>
          </a:xfrm>
          <a:prstGeom prst="rect">
            <a:avLst/>
          </a:prstGeom>
        </p:spPr>
      </p:pic>
      <p:sp>
        <p:nvSpPr>
          <p:cNvPr id="13" name="爆炸形 1 12"/>
          <p:cNvSpPr/>
          <p:nvPr/>
        </p:nvSpPr>
        <p:spPr>
          <a:xfrm>
            <a:off x="6876254" y="1097677"/>
            <a:ext cx="2047507" cy="1716243"/>
          </a:xfrm>
          <a:prstGeom prst="irregularSeal1">
            <a:avLst/>
          </a:prstGeom>
          <a:solidFill>
            <a:srgbClr val="FFC000"/>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400" b="1" i="0" u="none" strike="noStrike" cap="none" normalizeH="0" baseline="0" dirty="0">
                <a:ln>
                  <a:noFill/>
                </a:ln>
                <a:solidFill>
                  <a:srgbClr val="FF0000"/>
                </a:solidFill>
                <a:effectLst/>
                <a:latin typeface="方正宋刻本秀楷简体" panose="02010600030101010101" charset="-122"/>
                <a:ea typeface="方正宋刻本秀楷简体" panose="02010600030101010101" charset="-122"/>
              </a:rPr>
              <a:t>进化论</a:t>
            </a:r>
            <a:endParaRPr kumimoji="0" lang="zh-CN" altLang="en-US" sz="2400" b="1" i="0" u="none" strike="noStrike" cap="none" normalizeH="0" baseline="0" dirty="0">
              <a:ln>
                <a:noFill/>
              </a:ln>
              <a:solidFill>
                <a:srgbClr val="FF0000"/>
              </a:solidFill>
              <a:effectLst/>
              <a:latin typeface="方正宋刻本秀楷简体" panose="02010600030101010101" charset="-122"/>
              <a:ea typeface="方正宋刻本秀楷简体" panose="02010600030101010101" charset="-122"/>
            </a:endParaRPr>
          </a:p>
        </p:txBody>
      </p:sp>
      <p:sp>
        <p:nvSpPr>
          <p:cNvPr id="14" name="文本框 13"/>
          <p:cNvSpPr txBox="1"/>
          <p:nvPr/>
        </p:nvSpPr>
        <p:spPr>
          <a:xfrm>
            <a:off x="3275856" y="53211"/>
            <a:ext cx="2376264" cy="646331"/>
          </a:xfrm>
          <a:prstGeom prst="rect">
            <a:avLst/>
          </a:prstGeom>
          <a:noFill/>
        </p:spPr>
        <p:txBody>
          <a:bodyPr wrap="square" rtlCol="0">
            <a:spAutoFit/>
          </a:bodyPr>
          <a:lstStyle/>
          <a:p>
            <a:pPr algn="ctr" fontAlgn="auto">
              <a:lnSpc>
                <a:spcPct val="150000"/>
              </a:lnSpc>
            </a:pPr>
            <a:r>
              <a:rPr lang="en-US" altLang="zh-CN" sz="2400" b="1" dirty="0">
                <a:latin typeface="仿宋" panose="02010609060101010101" charset="-122"/>
                <a:ea typeface="仿宋" panose="02010609060101010101" charset="-122"/>
                <a:sym typeface="+mn-ea"/>
              </a:rPr>
              <a:t>1</a:t>
            </a:r>
            <a:r>
              <a:rPr lang="zh-CN" altLang="en-US" sz="2400" b="1" dirty="0">
                <a:latin typeface="仿宋" panose="02010609060101010101" charset="-122"/>
                <a:ea typeface="仿宋" panose="02010609060101010101" charset="-122"/>
                <a:sym typeface="+mn-ea"/>
              </a:rPr>
              <a:t>、</a:t>
            </a:r>
            <a:r>
              <a:rPr lang="zh-CN" sz="2400" b="1" dirty="0">
                <a:latin typeface="仿宋" panose="02010609060101010101" charset="-122"/>
                <a:ea typeface="仿宋" panose="02010609060101010101" charset="-122"/>
                <a:sym typeface="+mn-ea"/>
              </a:rPr>
              <a:t>人类的起源</a:t>
            </a:r>
            <a:endParaRPr lang="zh-CN" altLang="en-US" sz="2400" b="1" dirty="0">
              <a:latin typeface="仿宋" panose="02010609060101010101" charset="-122"/>
              <a:ea typeface="仿宋" panose="02010609060101010101" charset="-122"/>
              <a:sym typeface="+mn-ea"/>
            </a:endParaRPr>
          </a:p>
        </p:txBody>
      </p:sp>
      <p:sp>
        <p:nvSpPr>
          <p:cNvPr id="3" name="标题 3"/>
          <p:cNvSpPr>
            <a:spLocks noGrp="1"/>
          </p:cNvSpPr>
          <p:nvPr/>
        </p:nvSpPr>
        <p:spPr>
          <a:xfrm>
            <a:off x="109537" y="843558"/>
            <a:ext cx="9034463" cy="616744"/>
          </a:xfrm>
          <a:prstGeom prst="rect">
            <a:avLst/>
          </a:prstGeom>
          <a:noFill/>
        </p:spPr>
        <p:txBody>
          <a:bodyPr rtlCol="0">
            <a:normAutofit/>
          </a:bodyPr>
          <a:lstStyle>
            <a:lvl1pPr algn="l" defTabSz="914400" rtl="0" eaLnBrk="1" latinLnBrk="0" hangingPunct="1">
              <a:lnSpc>
                <a:spcPct val="100000"/>
              </a:lnSpc>
              <a:spcBef>
                <a:spcPct val="0"/>
              </a:spcBef>
              <a:buNone/>
              <a:defRPr sz="4400" b="1" kern="1200" baseline="0">
                <a:solidFill>
                  <a:schemeClr val="tx1">
                    <a:lumMod val="65000"/>
                    <a:lumOff val="35000"/>
                  </a:schemeClr>
                </a:solidFill>
                <a:latin typeface="Times New Roman" panose="02020603050405020304" pitchFamily="18" charset="0"/>
                <a:ea typeface="黑体" panose="02010609060101010101" pitchFamily="49" charset="-122"/>
                <a:cs typeface="+mj-cs"/>
              </a:defRPr>
            </a:lvl1pPr>
          </a:lstStyle>
          <a:p>
            <a:pPr algn="ctr" fontAlgn="auto">
              <a:spcAft>
                <a:spcPts val="0"/>
              </a:spcAft>
              <a:defRPr/>
            </a:pPr>
            <a:r>
              <a:rPr lang="zh-CN" altLang="en-US" sz="3000" dirty="0">
                <a:solidFill>
                  <a:srgbClr val="FF0000"/>
                </a:solidFill>
                <a:latin typeface="微软雅黑" panose="020B0503020204020204" pitchFamily="34" charset="-122"/>
                <a:ea typeface="微软雅黑" panose="020B0503020204020204" pitchFamily="34" charset="-122"/>
              </a:rPr>
              <a:t>关于</a:t>
            </a:r>
            <a:r>
              <a:rPr lang="zh-CN" altLang="en-US" sz="3000" dirty="0" smtClean="0">
                <a:solidFill>
                  <a:srgbClr val="FF0000"/>
                </a:solidFill>
                <a:latin typeface="微软雅黑" panose="020B0503020204020204" pitchFamily="34" charset="-122"/>
                <a:ea typeface="微软雅黑" panose="020B0503020204020204" pitchFamily="34" charset="-122"/>
              </a:rPr>
              <a:t>人类的起源，哪</a:t>
            </a:r>
            <a:r>
              <a:rPr lang="zh-CN" altLang="en-US" sz="3000" dirty="0">
                <a:solidFill>
                  <a:srgbClr val="FF0000"/>
                </a:solidFill>
                <a:latin typeface="微软雅黑" panose="020B0503020204020204" pitchFamily="34" charset="-122"/>
                <a:ea typeface="微软雅黑" panose="020B0503020204020204" pitchFamily="34" charset="-122"/>
              </a:rPr>
              <a:t>种说法更科学，为什么？</a:t>
            </a:r>
            <a:endParaRPr lang="zh-CN" altLang="en-US" sz="30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W020170609435993831131"/>
          <p:cNvPicPr>
            <a:picLocks noChangeAspect="1"/>
          </p:cNvPicPr>
          <p:nvPr/>
        </p:nvPicPr>
        <p:blipFill>
          <a:blip r:embed="rId1" cstate="print"/>
          <a:stretch>
            <a:fillRect/>
          </a:stretch>
        </p:blipFill>
        <p:spPr>
          <a:xfrm>
            <a:off x="1043608" y="1526515"/>
            <a:ext cx="7067550" cy="2845435"/>
          </a:xfrm>
          <a:prstGeom prst="rect">
            <a:avLst/>
          </a:prstGeom>
        </p:spPr>
      </p:pic>
      <p:sp>
        <p:nvSpPr>
          <p:cNvPr id="13" name="TextBox 5"/>
          <p:cNvSpPr txBox="1">
            <a:spLocks noChangeArrowheads="1"/>
          </p:cNvSpPr>
          <p:nvPr/>
        </p:nvSpPr>
        <p:spPr bwMode="auto">
          <a:xfrm>
            <a:off x="3819193" y="4299942"/>
            <a:ext cx="1516380" cy="381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buFont typeface="Arial" panose="020B0604020202020204" pitchFamily="34" charset="0"/>
              <a:buNone/>
            </a:pPr>
            <a:r>
              <a:rPr lang="zh-CN" altLang="en-US" sz="2100" b="1" dirty="0">
                <a:latin typeface="微软雅黑" panose="020B0503020204020204" pitchFamily="34" charset="-122"/>
                <a:ea typeface="微软雅黑" panose="020B0503020204020204" pitchFamily="34" charset="-122"/>
                <a:sym typeface="Calibri" panose="020F0502020204030204" charset="0"/>
              </a:rPr>
              <a:t>由古猿到人</a:t>
            </a:r>
            <a:endParaRPr lang="zh-CN" altLang="en-US" sz="2100" b="1" dirty="0">
              <a:latin typeface="微软雅黑" panose="020B0503020204020204" pitchFamily="34" charset="-122"/>
              <a:ea typeface="微软雅黑" panose="020B0503020204020204" pitchFamily="34" charset="-122"/>
              <a:sym typeface="Calibri" panose="020F0502020204030204" charset="0"/>
            </a:endParaRPr>
          </a:p>
        </p:txBody>
      </p:sp>
      <p:sp>
        <p:nvSpPr>
          <p:cNvPr id="6" name="TextBox 5"/>
          <p:cNvSpPr txBox="1"/>
          <p:nvPr/>
        </p:nvSpPr>
        <p:spPr>
          <a:xfrm>
            <a:off x="668760" y="877411"/>
            <a:ext cx="2737653" cy="461665"/>
          </a:xfrm>
          <a:prstGeom prst="rect">
            <a:avLst/>
          </a:prstGeom>
          <a:noFill/>
        </p:spPr>
        <p:txBody>
          <a:bodyPr wrap="square" rtlCol="0">
            <a:spAutoFit/>
          </a:bodyPr>
          <a:lstStyle/>
          <a:p>
            <a:r>
              <a:rPr lang="zh-CN" altLang="en-US" sz="2400" b="1" dirty="0" smtClean="0">
                <a:latin typeface="微软雅黑" panose="020B0503020204020204" pitchFamily="34" charset="-122"/>
                <a:ea typeface="微软雅黑" panose="020B0503020204020204" pitchFamily="34" charset="-122"/>
              </a:rPr>
              <a:t>人类的</a:t>
            </a:r>
            <a:r>
              <a:rPr lang="zh-CN" altLang="en-US" sz="2400" b="1" dirty="0">
                <a:latin typeface="微软雅黑" panose="020B0503020204020204" pitchFamily="34" charset="-122"/>
                <a:ea typeface="微软雅黑" panose="020B0503020204020204" pitchFamily="34" charset="-122"/>
              </a:rPr>
              <a:t>起源</a:t>
            </a:r>
            <a:endParaRPr lang="zh-CN" altLang="en-US" sz="24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5868145" y="771550"/>
            <a:ext cx="2880319" cy="1135054"/>
          </a:xfrm>
          <a:prstGeom prst="rect">
            <a:avLst/>
          </a:prstGeom>
          <a:noFill/>
        </p:spPr>
        <p:txBody>
          <a:bodyPr wrap="square" rtlCol="0">
            <a:spAutoFit/>
          </a:bodyPr>
          <a:lstStyle/>
          <a:p>
            <a:pPr>
              <a:lnSpc>
                <a:spcPct val="150000"/>
              </a:lnSpc>
            </a:pP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劳动</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创造了人</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本身。</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恩格斯</a:t>
            </a:r>
            <a:endPar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组合 77"/>
          <p:cNvGrpSpPr/>
          <p:nvPr/>
        </p:nvGrpSpPr>
        <p:grpSpPr>
          <a:xfrm>
            <a:off x="3045643" y="96085"/>
            <a:ext cx="3347237" cy="458153"/>
            <a:chOff x="0" y="222756"/>
            <a:chExt cx="5035673" cy="1199645"/>
          </a:xfrm>
        </p:grpSpPr>
        <p:sp>
          <p:nvSpPr>
            <p:cNvPr id="79" name="等腰三角形 78"/>
            <p:cNvSpPr/>
            <p:nvPr/>
          </p:nvSpPr>
          <p:spPr>
            <a:xfrm flipH="1">
              <a:off x="4498303" y="222756"/>
              <a:ext cx="229759" cy="198069"/>
            </a:xfrm>
            <a:prstGeom prs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panose="020F0502020204030204"/>
                <a:ea typeface="微软雅黑" panose="020B0503020204020204" pitchFamily="34" charset="-122"/>
              </a:endParaRPr>
            </a:p>
          </p:txBody>
        </p:sp>
        <p:sp>
          <p:nvSpPr>
            <p:cNvPr id="80" name="任意多边形: 形状 79"/>
            <p:cNvSpPr/>
            <p:nvPr/>
          </p:nvSpPr>
          <p:spPr>
            <a:xfrm>
              <a:off x="0" y="350877"/>
              <a:ext cx="5035673" cy="1071524"/>
            </a:xfrm>
            <a:custGeom>
              <a:avLst/>
              <a:gdLst>
                <a:gd name="connsiteX0" fmla="*/ 0 w 5035673"/>
                <a:gd name="connsiteY0" fmla="*/ 0 h 1071524"/>
                <a:gd name="connsiteX1" fmla="*/ 1211901 w 5035673"/>
                <a:gd name="connsiteY1" fmla="*/ 0 h 1071524"/>
                <a:gd name="connsiteX2" fmla="*/ 1901848 w 5035673"/>
                <a:gd name="connsiteY2" fmla="*/ 0 h 1071524"/>
                <a:gd name="connsiteX3" fmla="*/ 1921924 w 5035673"/>
                <a:gd name="connsiteY3" fmla="*/ 0 h 1071524"/>
                <a:gd name="connsiteX4" fmla="*/ 3113749 w 5035673"/>
                <a:gd name="connsiteY4" fmla="*/ 0 h 1071524"/>
                <a:gd name="connsiteX5" fmla="*/ 3133825 w 5035673"/>
                <a:gd name="connsiteY5" fmla="*/ 0 h 1071524"/>
                <a:gd name="connsiteX6" fmla="*/ 3823772 w 5035673"/>
                <a:gd name="connsiteY6" fmla="*/ 0 h 1071524"/>
                <a:gd name="connsiteX7" fmla="*/ 5035673 w 5035673"/>
                <a:gd name="connsiteY7" fmla="*/ 0 h 1071524"/>
                <a:gd name="connsiteX8" fmla="*/ 4454216 w 5035673"/>
                <a:gd name="connsiteY8" fmla="*/ 1071524 h 1071524"/>
                <a:gd name="connsiteX9" fmla="*/ 3242315 w 5035673"/>
                <a:gd name="connsiteY9" fmla="*/ 1071524 h 1071524"/>
                <a:gd name="connsiteX10" fmla="*/ 3133825 w 5035673"/>
                <a:gd name="connsiteY10" fmla="*/ 1071524 h 1071524"/>
                <a:gd name="connsiteX11" fmla="*/ 2532292 w 5035673"/>
                <a:gd name="connsiteY11" fmla="*/ 1071524 h 1071524"/>
                <a:gd name="connsiteX12" fmla="*/ 1921924 w 5035673"/>
                <a:gd name="connsiteY12" fmla="*/ 1071524 h 1071524"/>
                <a:gd name="connsiteX13" fmla="*/ 1320391 w 5035673"/>
                <a:gd name="connsiteY13" fmla="*/ 1071524 h 1071524"/>
                <a:gd name="connsiteX14" fmla="*/ 1211901 w 5035673"/>
                <a:gd name="connsiteY14" fmla="*/ 1071524 h 1071524"/>
                <a:gd name="connsiteX15" fmla="*/ 0 w 5035673"/>
                <a:gd name="connsiteY15" fmla="*/ 1071524 h 107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35673" h="1071524">
                  <a:moveTo>
                    <a:pt x="0" y="0"/>
                  </a:moveTo>
                  <a:lnTo>
                    <a:pt x="1211901" y="0"/>
                  </a:lnTo>
                  <a:lnTo>
                    <a:pt x="1901848" y="0"/>
                  </a:lnTo>
                  <a:lnTo>
                    <a:pt x="1921924" y="0"/>
                  </a:lnTo>
                  <a:lnTo>
                    <a:pt x="3113749" y="0"/>
                  </a:lnTo>
                  <a:lnTo>
                    <a:pt x="3133825" y="0"/>
                  </a:lnTo>
                  <a:lnTo>
                    <a:pt x="3823772" y="0"/>
                  </a:lnTo>
                  <a:lnTo>
                    <a:pt x="5035673" y="0"/>
                  </a:lnTo>
                  <a:lnTo>
                    <a:pt x="4454216" y="1071524"/>
                  </a:lnTo>
                  <a:lnTo>
                    <a:pt x="3242315" y="1071524"/>
                  </a:lnTo>
                  <a:lnTo>
                    <a:pt x="3133825" y="1071524"/>
                  </a:lnTo>
                  <a:lnTo>
                    <a:pt x="2532292" y="1071524"/>
                  </a:lnTo>
                  <a:lnTo>
                    <a:pt x="1921924" y="1071524"/>
                  </a:lnTo>
                  <a:lnTo>
                    <a:pt x="1320391" y="1071524"/>
                  </a:lnTo>
                  <a:lnTo>
                    <a:pt x="1211901" y="1071524"/>
                  </a:lnTo>
                  <a:lnTo>
                    <a:pt x="0" y="1071524"/>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panose="020F0502020204030204"/>
                <a:ea typeface="微软雅黑" panose="020B0503020204020204" pitchFamily="34" charset="-122"/>
              </a:endParaRPr>
            </a:p>
          </p:txBody>
        </p:sp>
        <p:sp>
          <p:nvSpPr>
            <p:cNvPr id="81" name="平行四边形 80"/>
            <p:cNvSpPr/>
            <p:nvPr/>
          </p:nvSpPr>
          <p:spPr>
            <a:xfrm>
              <a:off x="3772978" y="222756"/>
              <a:ext cx="844301" cy="1199644"/>
            </a:xfrm>
            <a:prstGeom prst="parallelogram">
              <a:avLst>
                <a:gd name="adj" fmla="val 7710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panose="020F0502020204030204"/>
                <a:ea typeface="微软雅黑" panose="020B0503020204020204" pitchFamily="34" charset="-122"/>
              </a:endParaRPr>
            </a:p>
          </p:txBody>
        </p:sp>
      </p:grpSp>
      <p:sp>
        <p:nvSpPr>
          <p:cNvPr id="12" name="文本框 11"/>
          <p:cNvSpPr txBox="1"/>
          <p:nvPr/>
        </p:nvSpPr>
        <p:spPr>
          <a:xfrm>
            <a:off x="3230271" y="133907"/>
            <a:ext cx="2563290" cy="415498"/>
          </a:xfrm>
          <a:prstGeom prst="rect">
            <a:avLst/>
          </a:prstGeom>
          <a:noFill/>
        </p:spPr>
        <p:txBody>
          <a:bodyPr wrap="square" rtlCol="0">
            <a:spAutoFit/>
          </a:bodyPr>
          <a:lstStyle/>
          <a:p>
            <a:pPr defTabSz="685800"/>
            <a:r>
              <a:rPr lang="zh-CN" altLang="en-US" sz="2100" b="1" dirty="0" smtClean="0">
                <a:solidFill>
                  <a:srgbClr val="ED7D31">
                    <a:lumMod val="50000"/>
                  </a:srgbClr>
                </a:solidFill>
                <a:latin typeface="微软雅黑" panose="020B0503020204020204" pitchFamily="34" charset="-122"/>
                <a:ea typeface="微软雅黑" panose="020B0503020204020204" pitchFamily="34" charset="-122"/>
              </a:rPr>
              <a:t>我国</a:t>
            </a:r>
            <a:r>
              <a:rPr lang="zh-CN" altLang="en-US" sz="2100" b="1" dirty="0">
                <a:solidFill>
                  <a:srgbClr val="ED7D31">
                    <a:lumMod val="50000"/>
                  </a:srgbClr>
                </a:solidFill>
                <a:latin typeface="微软雅黑" panose="020B0503020204020204" pitchFamily="34" charset="-122"/>
                <a:ea typeface="微软雅黑" panose="020B0503020204020204" pitchFamily="34" charset="-122"/>
              </a:rPr>
              <a:t>境内</a:t>
            </a:r>
            <a:r>
              <a:rPr lang="zh-CN" altLang="en-US" sz="2100" b="1" dirty="0" smtClean="0">
                <a:solidFill>
                  <a:srgbClr val="ED7D31">
                    <a:lumMod val="50000"/>
                  </a:srgbClr>
                </a:solidFill>
                <a:latin typeface="微软雅黑" panose="020B0503020204020204" pitchFamily="34" charset="-122"/>
                <a:ea typeface="微软雅黑" panose="020B0503020204020204" pitchFamily="34" charset="-122"/>
              </a:rPr>
              <a:t>的古人类</a:t>
            </a:r>
            <a:endParaRPr lang="zh-CN" altLang="en-US" sz="2100" b="1" dirty="0">
              <a:solidFill>
                <a:srgbClr val="ED7D31">
                  <a:lumMod val="50000"/>
                </a:srgbClr>
              </a:solidFill>
              <a:latin typeface="微软雅黑" panose="020B0503020204020204" pitchFamily="34" charset="-122"/>
              <a:ea typeface="微软雅黑" panose="020B0503020204020204" pitchFamily="34" charset="-122"/>
            </a:endParaRPr>
          </a:p>
        </p:txBody>
      </p:sp>
      <p:sp>
        <p:nvSpPr>
          <p:cNvPr id="14" name="文本框 13"/>
          <p:cNvSpPr txBox="1"/>
          <p:nvPr>
            <p:custDataLst>
              <p:tags r:id="rId1"/>
            </p:custDataLst>
          </p:nvPr>
        </p:nvSpPr>
        <p:spPr>
          <a:xfrm>
            <a:off x="484300" y="1538661"/>
            <a:ext cx="1552918" cy="461665"/>
          </a:xfrm>
          <a:prstGeom prst="rect">
            <a:avLst/>
          </a:prstGeom>
          <a:noFill/>
          <a:ln>
            <a:noFill/>
          </a:ln>
        </p:spPr>
        <p:txBody>
          <a:bodyPr wrap="square" rtlCol="0">
            <a:spAutoFit/>
          </a:bodyPr>
          <a:lstStyle/>
          <a:p>
            <a:pPr defTabSz="685800"/>
            <a:r>
              <a:rPr lang="zh-CN" altLang="en-US" sz="2400" b="1" dirty="0">
                <a:solidFill>
                  <a:srgbClr val="C00000"/>
                </a:solidFill>
                <a:latin typeface="方正粗黑宋简体" panose="02000000000000000000" charset="-122"/>
                <a:ea typeface="方正粗黑宋简体" panose="02000000000000000000" charset="-122"/>
              </a:rPr>
              <a:t>特点一：</a:t>
            </a:r>
            <a:endParaRPr lang="zh-CN" altLang="en-US" sz="2400" b="1" dirty="0">
              <a:solidFill>
                <a:srgbClr val="C00000"/>
              </a:solidFill>
              <a:latin typeface="方正粗黑宋简体" panose="02000000000000000000" charset="-122"/>
              <a:ea typeface="方正粗黑宋简体" panose="02000000000000000000" charset="-122"/>
            </a:endParaRPr>
          </a:p>
        </p:txBody>
      </p:sp>
      <p:sp>
        <p:nvSpPr>
          <p:cNvPr id="15" name="文本框 14"/>
          <p:cNvSpPr txBox="1"/>
          <p:nvPr>
            <p:custDataLst>
              <p:tags r:id="rId2"/>
            </p:custDataLst>
          </p:nvPr>
        </p:nvSpPr>
        <p:spPr>
          <a:xfrm>
            <a:off x="453042" y="2042717"/>
            <a:ext cx="5700185" cy="461665"/>
          </a:xfrm>
          <a:prstGeom prst="rect">
            <a:avLst/>
          </a:prstGeom>
          <a:noFill/>
        </p:spPr>
        <p:txBody>
          <a:bodyPr wrap="square" rtlCol="0">
            <a:spAutoFit/>
          </a:bodyPr>
          <a:lstStyle/>
          <a:p>
            <a:pPr defTabSz="685800"/>
            <a:r>
              <a:rPr lang="zh-CN" altLang="en-US" sz="2400" b="1" dirty="0">
                <a:solidFill>
                  <a:prstClr val="black"/>
                </a:solidFill>
                <a:latin typeface="方正清刻本悦宋简体" panose="02000000000000000000" pitchFamily="2" charset="-122"/>
                <a:ea typeface="方正清刻本悦宋简体" panose="02000000000000000000" pitchFamily="2" charset="-122"/>
              </a:rPr>
              <a:t>主要分布在长江、黄河（中下游）流域。</a:t>
            </a:r>
            <a:endParaRPr lang="zh-CN" altLang="en-US" sz="2400" b="1" dirty="0">
              <a:solidFill>
                <a:prstClr val="black"/>
              </a:solidFill>
              <a:latin typeface="方正清刻本悦宋简体" panose="02000000000000000000" pitchFamily="2" charset="-122"/>
              <a:ea typeface="方正清刻本悦宋简体" panose="02000000000000000000" pitchFamily="2" charset="-122"/>
            </a:endParaRPr>
          </a:p>
        </p:txBody>
      </p:sp>
      <p:sp>
        <p:nvSpPr>
          <p:cNvPr id="16" name="文本框 15"/>
          <p:cNvSpPr txBox="1"/>
          <p:nvPr>
            <p:custDataLst>
              <p:tags r:id="rId3"/>
            </p:custDataLst>
          </p:nvPr>
        </p:nvSpPr>
        <p:spPr>
          <a:xfrm>
            <a:off x="484300" y="2690789"/>
            <a:ext cx="1552918" cy="461665"/>
          </a:xfrm>
          <a:prstGeom prst="rect">
            <a:avLst/>
          </a:prstGeom>
          <a:noFill/>
          <a:ln>
            <a:noFill/>
          </a:ln>
        </p:spPr>
        <p:txBody>
          <a:bodyPr wrap="square" rtlCol="0">
            <a:spAutoFit/>
          </a:bodyPr>
          <a:lstStyle/>
          <a:p>
            <a:pPr defTabSz="685800"/>
            <a:r>
              <a:rPr lang="zh-CN" altLang="en-US" sz="2400" b="1" dirty="0">
                <a:solidFill>
                  <a:srgbClr val="C00000"/>
                </a:solidFill>
                <a:latin typeface="方正粗黑宋简体" panose="02000000000000000000" charset="-122"/>
                <a:ea typeface="方正粗黑宋简体" panose="02000000000000000000" charset="-122"/>
              </a:rPr>
              <a:t>特点二：</a:t>
            </a:r>
            <a:endParaRPr lang="zh-CN" altLang="en-US" sz="2400" b="1" dirty="0">
              <a:solidFill>
                <a:srgbClr val="C00000"/>
              </a:solidFill>
              <a:latin typeface="方正粗黑宋简体" panose="02000000000000000000" charset="-122"/>
              <a:ea typeface="方正粗黑宋简体" panose="02000000000000000000" charset="-122"/>
            </a:endParaRPr>
          </a:p>
        </p:txBody>
      </p:sp>
      <p:sp>
        <p:nvSpPr>
          <p:cNvPr id="17" name="文本框 16"/>
          <p:cNvSpPr txBox="1"/>
          <p:nvPr>
            <p:custDataLst>
              <p:tags r:id="rId4"/>
            </p:custDataLst>
          </p:nvPr>
        </p:nvSpPr>
        <p:spPr>
          <a:xfrm>
            <a:off x="453042" y="3194845"/>
            <a:ext cx="8208912" cy="830997"/>
          </a:xfrm>
          <a:prstGeom prst="rect">
            <a:avLst/>
          </a:prstGeom>
          <a:noFill/>
        </p:spPr>
        <p:txBody>
          <a:bodyPr wrap="square" rtlCol="0">
            <a:spAutoFit/>
          </a:bodyPr>
          <a:lstStyle/>
          <a:p>
            <a:pPr defTabSz="685800"/>
            <a:r>
              <a:rPr lang="zh-CN" altLang="en-US" sz="2400" b="1" dirty="0">
                <a:solidFill>
                  <a:prstClr val="black"/>
                </a:solidFill>
                <a:latin typeface="方正清刻本悦宋简体" panose="02000000000000000000" pitchFamily="2" charset="-122"/>
                <a:ea typeface="方正清刻本悦宋简体" panose="02000000000000000000" pitchFamily="2" charset="-122"/>
              </a:rPr>
              <a:t>数量众多，我国是世界上发现</a:t>
            </a:r>
            <a:r>
              <a:rPr lang="zh-CN" altLang="en-US" sz="2400" b="1" dirty="0" smtClean="0">
                <a:solidFill>
                  <a:prstClr val="black"/>
                </a:solidFill>
                <a:latin typeface="方正清刻本悦宋简体" panose="02000000000000000000" pitchFamily="2" charset="-122"/>
                <a:ea typeface="方正清刻本悦宋简体" panose="02000000000000000000" pitchFamily="2" charset="-122"/>
              </a:rPr>
              <a:t>古人类化石和旧石器时代遗址</a:t>
            </a:r>
            <a:r>
              <a:rPr lang="zh-CN" altLang="en-US" sz="2400" b="1" dirty="0">
                <a:solidFill>
                  <a:prstClr val="black"/>
                </a:solidFill>
                <a:latin typeface="方正清刻本悦宋简体" panose="02000000000000000000" pitchFamily="2" charset="-122"/>
                <a:ea typeface="方正清刻本悦宋简体" panose="02000000000000000000" pitchFamily="2" charset="-122"/>
              </a:rPr>
              <a:t>最多的国家之一。</a:t>
            </a:r>
            <a:endParaRPr lang="zh-CN" altLang="en-US" sz="2400" b="1" dirty="0">
              <a:solidFill>
                <a:prstClr val="black"/>
              </a:solidFill>
              <a:latin typeface="方正清刻本悦宋简体" panose="02000000000000000000" pitchFamily="2" charset="-122"/>
              <a:ea typeface="方正清刻本悦宋简体" panose="02000000000000000000" pitchFamily="2" charset="-122"/>
            </a:endParaRPr>
          </a:p>
        </p:txBody>
      </p:sp>
      <p:sp>
        <p:nvSpPr>
          <p:cNvPr id="18" name="文本框 17"/>
          <p:cNvSpPr txBox="1"/>
          <p:nvPr>
            <p:custDataLst>
              <p:tags r:id="rId5"/>
            </p:custDataLst>
          </p:nvPr>
        </p:nvSpPr>
        <p:spPr>
          <a:xfrm>
            <a:off x="453043" y="4155926"/>
            <a:ext cx="4608512" cy="461665"/>
          </a:xfrm>
          <a:prstGeom prst="rect">
            <a:avLst/>
          </a:prstGeom>
          <a:noFill/>
        </p:spPr>
        <p:txBody>
          <a:bodyPr wrap="square" rtlCol="0">
            <a:spAutoFit/>
          </a:bodyPr>
          <a:lstStyle/>
          <a:p>
            <a:pPr defTabSz="685800"/>
            <a:r>
              <a:rPr lang="zh-CN" altLang="en-US" sz="2400" b="1" dirty="0">
                <a:solidFill>
                  <a:srgbClr val="C00000"/>
                </a:solidFill>
                <a:latin typeface="方正粗黑宋简体" panose="02000000000000000000" charset="-122"/>
                <a:ea typeface="方正粗黑宋简体" panose="02000000000000000000" charset="-122"/>
              </a:rPr>
              <a:t>这些古人类遗址是怎样发现的？</a:t>
            </a:r>
            <a:endParaRPr lang="zh-CN" altLang="en-US" sz="2400" b="1" dirty="0">
              <a:solidFill>
                <a:srgbClr val="C00000"/>
              </a:solidFill>
              <a:latin typeface="方正粗黑宋简体" panose="02000000000000000000" charset="-122"/>
              <a:ea typeface="方正粗黑宋简体" panose="02000000000000000000" charset="-122"/>
            </a:endParaRPr>
          </a:p>
        </p:txBody>
      </p:sp>
      <p:sp>
        <p:nvSpPr>
          <p:cNvPr id="40" name="矩形 39"/>
          <p:cNvSpPr/>
          <p:nvPr>
            <p:custDataLst>
              <p:tags r:id="rId6"/>
            </p:custDataLst>
          </p:nvPr>
        </p:nvSpPr>
        <p:spPr>
          <a:xfrm>
            <a:off x="495501" y="860972"/>
            <a:ext cx="5303482" cy="461665"/>
          </a:xfrm>
          <a:prstGeom prst="rect">
            <a:avLst/>
          </a:prstGeom>
        </p:spPr>
        <p:txBody>
          <a:bodyPr wrap="square">
            <a:spAutoFit/>
          </a:bodyPr>
          <a:lstStyle/>
          <a:p>
            <a:pPr defTabSz="685800"/>
            <a:r>
              <a:rPr lang="en-US" altLang="zh-CN" sz="2400" b="1" dirty="0">
                <a:solidFill>
                  <a:prstClr val="black"/>
                </a:solidFill>
                <a:latin typeface="黑体" panose="02010609060101010101" pitchFamily="49" charset="-122"/>
                <a:ea typeface="黑体" panose="02010609060101010101" pitchFamily="49" charset="-122"/>
              </a:rPr>
              <a:t>1.</a:t>
            </a:r>
            <a:r>
              <a:rPr lang="zh-CN" altLang="en-US" sz="2400" b="1" dirty="0">
                <a:solidFill>
                  <a:prstClr val="black"/>
                </a:solidFill>
                <a:latin typeface="黑体" panose="02010609060101010101" pitchFamily="49" charset="-122"/>
                <a:ea typeface="黑体" panose="02010609060101010101" pitchFamily="49" charset="-122"/>
              </a:rPr>
              <a:t>我国境内早期人类</a:t>
            </a:r>
            <a:r>
              <a:rPr lang="zh-CN" altLang="en-US" sz="2400" b="1" dirty="0" smtClean="0">
                <a:solidFill>
                  <a:prstClr val="black"/>
                </a:solidFill>
                <a:latin typeface="黑体" panose="02010609060101010101" pitchFamily="49" charset="-122"/>
                <a:ea typeface="黑体" panose="02010609060101010101" pitchFamily="49" charset="-122"/>
              </a:rPr>
              <a:t>遗址的分布特点</a:t>
            </a:r>
            <a:endParaRPr lang="zh-CN" altLang="en-US" sz="2400" b="1" dirty="0">
              <a:solidFill>
                <a:prstClr val="black"/>
              </a:solidFill>
              <a:latin typeface="黑体" panose="02010609060101010101" pitchFamily="49" charset="-122"/>
              <a:ea typeface="黑体" panose="02010609060101010101" pitchFamily="49" charset="-122"/>
            </a:endParaRPr>
          </a:p>
        </p:txBody>
      </p:sp>
      <p:sp>
        <p:nvSpPr>
          <p:cNvPr id="5" name="文本框 4"/>
          <p:cNvSpPr txBox="1"/>
          <p:nvPr>
            <p:custDataLst>
              <p:tags r:id="rId7"/>
            </p:custDataLst>
          </p:nvPr>
        </p:nvSpPr>
        <p:spPr>
          <a:xfrm>
            <a:off x="453042" y="2000326"/>
            <a:ext cx="8367430" cy="1322070"/>
          </a:xfrm>
          <a:prstGeom prst="rect">
            <a:avLst/>
          </a:prstGeom>
          <a:noFill/>
        </p:spPr>
        <p:txBody>
          <a:bodyPr wrap="square" rtlCol="0">
            <a:spAutoFit/>
            <a:scene3d>
              <a:camera prst="orthographicFront"/>
              <a:lightRig rig="threePt" dir="t"/>
            </a:scene3d>
          </a:bodyPr>
          <a:lstStyle/>
          <a:p>
            <a:pPr algn="just" defTabSz="685800"/>
            <a:r>
              <a:rPr lang="zh-CN" altLang="en-US" sz="4000" b="1" dirty="0">
                <a:solidFill>
                  <a:schemeClr val="tx1"/>
                </a:solidFill>
                <a:effectLst>
                  <a:outerShdw blurRad="38100" dist="19050" dir="2700000" algn="tl" rotWithShape="0">
                    <a:schemeClr val="dk1">
                      <a:alpha val="40000"/>
                    </a:schemeClr>
                  </a:outerShdw>
                </a:effectLst>
                <a:highlight>
                  <a:srgbClr val="FFFF00"/>
                </a:highlight>
                <a:latin typeface="方正清刻本悦宋简体" panose="02000000000000000000" pitchFamily="2" charset="-122"/>
                <a:ea typeface="方正清刻本悦宋简体" panose="02000000000000000000" pitchFamily="2" charset="-122"/>
              </a:rPr>
              <a:t>体现出中华文明的</a:t>
            </a:r>
            <a:r>
              <a:rPr lang="zh-CN" altLang="en-US" sz="4000" b="1" dirty="0" smtClean="0">
                <a:solidFill>
                  <a:schemeClr val="tx1"/>
                </a:solidFill>
                <a:effectLst>
                  <a:outerShdw blurRad="38100" dist="19050" dir="2700000" algn="tl" rotWithShape="0">
                    <a:schemeClr val="dk1">
                      <a:alpha val="40000"/>
                    </a:schemeClr>
                  </a:outerShdw>
                </a:effectLst>
                <a:highlight>
                  <a:srgbClr val="FFFF00"/>
                </a:highlight>
                <a:latin typeface="方正清刻本悦宋简体" panose="02000000000000000000" pitchFamily="2" charset="-122"/>
                <a:ea typeface="方正清刻本悦宋简体" panose="02000000000000000000" pitchFamily="2" charset="-122"/>
              </a:rPr>
              <a:t>起源具有</a:t>
            </a:r>
            <a:r>
              <a:rPr lang="zh-CN" altLang="en-US" sz="4000" b="1" dirty="0">
                <a:solidFill>
                  <a:schemeClr val="tx1"/>
                </a:solidFill>
                <a:effectLst>
                  <a:outerShdw blurRad="38100" dist="19050" dir="2700000" algn="tl" rotWithShape="0">
                    <a:schemeClr val="dk1">
                      <a:alpha val="40000"/>
                    </a:schemeClr>
                  </a:outerShdw>
                </a:effectLst>
                <a:highlight>
                  <a:srgbClr val="FFFF00"/>
                </a:highlight>
                <a:latin typeface="方正清刻本悦宋简体" panose="02000000000000000000" pitchFamily="2" charset="-122"/>
                <a:ea typeface="方正清刻本悦宋简体" panose="02000000000000000000" pitchFamily="2" charset="-122"/>
              </a:rPr>
              <a:t>多元一体的特征。</a:t>
            </a:r>
            <a:endParaRPr lang="zh-CN" altLang="en-US" sz="4000" b="1" dirty="0">
              <a:solidFill>
                <a:schemeClr val="tx1"/>
              </a:solidFill>
              <a:effectLst>
                <a:outerShdw blurRad="38100" dist="19050" dir="2700000" algn="tl" rotWithShape="0">
                  <a:schemeClr val="dk1">
                    <a:alpha val="40000"/>
                  </a:schemeClr>
                </a:outerShdw>
              </a:effectLst>
              <a:highlight>
                <a:srgbClr val="FFFF00"/>
              </a:highlight>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1"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linds(horizontal)">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randombar(horizontal)">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1"/>
          <p:cNvSpPr txBox="1">
            <a:spLocks noChangeArrowheads="1"/>
          </p:cNvSpPr>
          <p:nvPr/>
        </p:nvSpPr>
        <p:spPr bwMode="auto">
          <a:xfrm>
            <a:off x="2483768" y="915566"/>
            <a:ext cx="4104456"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zh-CN" altLang="en-US" sz="3000" b="1" dirty="0">
                <a:latin typeface="微软雅黑" panose="020B0503020204020204" pitchFamily="34" charset="-122"/>
                <a:ea typeface="微软雅黑" panose="020B0503020204020204" pitchFamily="34" charset="-122"/>
              </a:rPr>
              <a:t>元谋人</a:t>
            </a:r>
            <a:endParaRPr lang="zh-CN" altLang="en-US" sz="3000" b="1" dirty="0">
              <a:latin typeface="微软雅黑" panose="020B0503020204020204" pitchFamily="34" charset="-122"/>
              <a:ea typeface="微软雅黑" panose="020B0503020204020204" pitchFamily="34" charset="-122"/>
            </a:endParaRPr>
          </a:p>
        </p:txBody>
      </p:sp>
      <p:pic>
        <p:nvPicPr>
          <p:cNvPr id="6" name="图片 5" descr="u=4013060366,530713182&amp;fm=21&amp;gp=0.jpg"/>
          <p:cNvPicPr>
            <a:picLocks noChangeAspect="1"/>
          </p:cNvPicPr>
          <p:nvPr/>
        </p:nvPicPr>
        <p:blipFill>
          <a:blip r:embed="rId1" cstate="print"/>
          <a:srcRect r="2388"/>
          <a:stretch>
            <a:fillRect/>
          </a:stretch>
        </p:blipFill>
        <p:spPr>
          <a:xfrm>
            <a:off x="899592" y="1796605"/>
            <a:ext cx="2880320" cy="2022475"/>
          </a:xfrm>
          <a:prstGeom prst="round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2" cstate="print"/>
          <a:stretch>
            <a:fillRect/>
          </a:stretch>
        </p:blipFill>
        <p:spPr>
          <a:xfrm>
            <a:off x="5004048" y="1889842"/>
            <a:ext cx="3456384" cy="1836003"/>
          </a:xfrm>
          <a:prstGeom prst="rect">
            <a:avLst/>
          </a:prstGeom>
        </p:spPr>
      </p:pic>
      <p:sp>
        <p:nvSpPr>
          <p:cNvPr id="9" name="TextBox 11"/>
          <p:cNvSpPr/>
          <p:nvPr>
            <p:custDataLst>
              <p:tags r:id="rId3"/>
            </p:custDataLst>
          </p:nvPr>
        </p:nvSpPr>
        <p:spPr>
          <a:xfrm>
            <a:off x="539552" y="3892006"/>
            <a:ext cx="3456384" cy="551952"/>
          </a:xfrm>
          <a:prstGeom prst="rect">
            <a:avLst/>
          </a:prstGeom>
          <a:noFill/>
          <a:ln w="9525">
            <a:noFill/>
          </a:ln>
        </p:spPr>
        <p:txBody>
          <a:bodyPr anchor="t"/>
          <a:lstStyle/>
          <a:p>
            <a:pPr algn="ctr"/>
            <a:r>
              <a:rPr lang="zh-CN" altLang="en-US" sz="2400" b="1" dirty="0">
                <a:latin typeface="楷体" panose="02010609060101010101" charset="-122"/>
                <a:ea typeface="楷体" panose="02010609060101010101" charset="-122"/>
              </a:rPr>
              <a:t>依据①：两</a:t>
            </a:r>
            <a:r>
              <a:rPr lang="zh-CN" altLang="en-US" sz="2400" b="1" dirty="0" smtClean="0">
                <a:latin typeface="楷体" panose="02010609060101010101" charset="-122"/>
                <a:ea typeface="楷体" panose="02010609060101010101" charset="-122"/>
              </a:rPr>
              <a:t>颗门齿</a:t>
            </a:r>
            <a:r>
              <a:rPr lang="zh-CN" altLang="en-US" sz="2400" b="1" dirty="0">
                <a:latin typeface="楷体" panose="02010609060101010101" charset="-122"/>
                <a:ea typeface="楷体" panose="02010609060101010101" charset="-122"/>
              </a:rPr>
              <a:t>化石</a:t>
            </a:r>
            <a:endParaRPr lang="zh-CN" altLang="en-US" sz="2400" b="1" dirty="0">
              <a:latin typeface="楷体" panose="02010609060101010101" charset="-122"/>
              <a:ea typeface="楷体" panose="02010609060101010101" charset="-122"/>
            </a:endParaRPr>
          </a:p>
        </p:txBody>
      </p:sp>
      <p:sp>
        <p:nvSpPr>
          <p:cNvPr id="10" name="文本框 9"/>
          <p:cNvSpPr txBox="1"/>
          <p:nvPr>
            <p:custDataLst>
              <p:tags r:id="rId4"/>
            </p:custDataLst>
          </p:nvPr>
        </p:nvSpPr>
        <p:spPr>
          <a:xfrm>
            <a:off x="5209006" y="3892006"/>
            <a:ext cx="3046468" cy="460375"/>
          </a:xfrm>
          <a:prstGeom prst="rect">
            <a:avLst/>
          </a:prstGeom>
          <a:noFill/>
        </p:spPr>
        <p:txBody>
          <a:bodyPr wrap="square" rtlCol="0" anchor="t">
            <a:spAutoFit/>
          </a:bodyPr>
          <a:lstStyle/>
          <a:p>
            <a:r>
              <a:rPr lang="zh-CN" altLang="en-US" sz="2400" b="1" dirty="0">
                <a:latin typeface="楷体" panose="02010609060101010101" charset="-122"/>
                <a:ea typeface="楷体" panose="02010609060101010101" charset="-122"/>
                <a:sym typeface="+mn-ea"/>
              </a:rPr>
              <a:t>依据②：粗糙的石器</a:t>
            </a:r>
            <a:endParaRPr lang="zh-CN" altLang="en-US" sz="2400" b="1" dirty="0">
              <a:latin typeface="楷体" panose="02010609060101010101" charset="-122"/>
              <a:ea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1"/>
          <p:cNvSpPr txBox="1">
            <a:spLocks noChangeArrowheads="1"/>
          </p:cNvSpPr>
          <p:nvPr/>
        </p:nvSpPr>
        <p:spPr bwMode="auto">
          <a:xfrm>
            <a:off x="2365466" y="843558"/>
            <a:ext cx="396044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zh-CN" altLang="en-US" sz="3000" b="1" dirty="0">
                <a:latin typeface="微软雅黑" panose="020B0503020204020204" pitchFamily="34" charset="-122"/>
                <a:ea typeface="微软雅黑" panose="020B0503020204020204" pitchFamily="34" charset="-122"/>
              </a:rPr>
              <a:t>元谋人</a:t>
            </a:r>
            <a:endParaRPr lang="zh-CN" altLang="en-US" sz="3000" b="1" dirty="0">
              <a:latin typeface="微软雅黑" panose="020B0503020204020204" pitchFamily="34" charset="-122"/>
              <a:ea typeface="微软雅黑" panose="020B0503020204020204" pitchFamily="34" charset="-122"/>
            </a:endParaRPr>
          </a:p>
        </p:txBody>
      </p:sp>
      <p:sp>
        <p:nvSpPr>
          <p:cNvPr id="7" name="矩形 6"/>
          <p:cNvSpPr/>
          <p:nvPr/>
        </p:nvSpPr>
        <p:spPr>
          <a:xfrm>
            <a:off x="2483768" y="3816970"/>
            <a:ext cx="4274185" cy="768350"/>
          </a:xfrm>
          <a:prstGeom prst="rect">
            <a:avLst/>
          </a:prstGeom>
          <a:noFill/>
          <a:ln>
            <a:noFill/>
          </a:ln>
        </p:spPr>
        <p:txBody>
          <a:bodyPr wrap="none" rtlCol="0" anchor="t">
            <a:spAutoFit/>
            <a:scene3d>
              <a:camera prst="orthographicFront"/>
              <a:lightRig rig="threePt" dir="t"/>
            </a:scene3d>
          </a:bodyPr>
          <a:lstStyle/>
          <a:p>
            <a:pPr algn="ctr"/>
            <a:r>
              <a:rPr lang="zh-CN" altLang="en-US" sz="44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方正粗活意简体" panose="03000509000000000000" charset="-122"/>
                <a:ea typeface="方正粗活意简体" panose="03000509000000000000" charset="-122"/>
                <a:cs typeface="方正粗活意简体" panose="03000509000000000000" charset="-122"/>
              </a:rPr>
              <a:t>课堂互动</a:t>
            </a:r>
            <a:r>
              <a:rPr lang="en-US" altLang="zh-CN" sz="44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方正粗活意简体" panose="03000509000000000000" charset="-122"/>
                <a:ea typeface="方正粗活意简体" panose="03000509000000000000" charset="-122"/>
                <a:cs typeface="方正粗活意简体" panose="03000509000000000000" charset="-122"/>
              </a:rPr>
              <a:t>:</a:t>
            </a:r>
            <a:r>
              <a:rPr lang="zh-CN" altLang="en-US" sz="44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方正粗活意简体" panose="03000509000000000000" charset="-122"/>
                <a:ea typeface="方正粗活意简体" panose="03000509000000000000" charset="-122"/>
                <a:cs typeface="方正粗活意简体" panose="03000509000000000000" charset="-122"/>
              </a:rPr>
              <a:t>连连看</a:t>
            </a:r>
            <a:endParaRPr lang="zh-CN" altLang="en-US" sz="4400" b="1">
              <a:ln w="9525">
                <a:solidFill>
                  <a:schemeClr val="bg1"/>
                </a:solidFill>
                <a:prstDash val="solid"/>
              </a:ln>
              <a:solidFill>
                <a:schemeClr val="tx1"/>
              </a:solidFill>
              <a:effectLst>
                <a:outerShdw blurRad="12700" dist="38100" dir="2700000" algn="tl" rotWithShape="0">
                  <a:schemeClr val="bg1">
                    <a:lumMod val="50000"/>
                  </a:schemeClr>
                </a:outerShdw>
              </a:effectLst>
              <a:latin typeface="方正粗活意简体" panose="03000509000000000000" charset="-122"/>
              <a:ea typeface="方正粗活意简体" panose="03000509000000000000" charset="-122"/>
              <a:cs typeface="方正粗活意简体" panose="03000509000000000000" charset="-122"/>
            </a:endParaRPr>
          </a:p>
        </p:txBody>
      </p:sp>
      <p:sp>
        <p:nvSpPr>
          <p:cNvPr id="5" name="文本框 4"/>
          <p:cNvSpPr txBox="1"/>
          <p:nvPr/>
        </p:nvSpPr>
        <p:spPr>
          <a:xfrm>
            <a:off x="892026" y="1709529"/>
            <a:ext cx="2928938" cy="553085"/>
          </a:xfrm>
          <a:prstGeom prst="rect">
            <a:avLst/>
          </a:prstGeom>
          <a:noFill/>
          <a:ln w="28575">
            <a:solidFill>
              <a:schemeClr val="accent1">
                <a:lumMod val="75000"/>
              </a:schemeClr>
            </a:solidFill>
          </a:ln>
        </p:spPr>
        <p:txBody>
          <a:bodyPr wrap="square" rtlCol="0">
            <a:spAutoFit/>
          </a:bodyPr>
          <a:lstStyle/>
          <a:p>
            <a:pPr algn="ctr"/>
            <a:r>
              <a:rPr lang="zh-CN" altLang="en-US" sz="3000" b="1" dirty="0" smtClean="0">
                <a:solidFill>
                  <a:srgbClr val="FF0000"/>
                </a:solidFill>
                <a:latin typeface="微软雅黑" panose="020B0503020204020204" pitchFamily="34" charset="-122"/>
                <a:ea typeface="微软雅黑" panose="020B0503020204020204" pitchFamily="34" charset="-122"/>
              </a:rPr>
              <a:t>两颗门齿化石</a:t>
            </a:r>
            <a:endParaRPr lang="zh-CN" altLang="en-US" sz="3000" b="1" dirty="0">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63162" y="2765708"/>
            <a:ext cx="2928938" cy="553998"/>
          </a:xfrm>
          <a:prstGeom prst="rect">
            <a:avLst/>
          </a:prstGeom>
          <a:noFill/>
          <a:ln w="28575">
            <a:solidFill>
              <a:schemeClr val="accent1">
                <a:lumMod val="75000"/>
              </a:schemeClr>
            </a:solidFill>
          </a:ln>
        </p:spPr>
        <p:txBody>
          <a:bodyPr wrap="square" rtlCol="0">
            <a:spAutoFit/>
          </a:bodyPr>
          <a:lstStyle/>
          <a:p>
            <a:pPr algn="ctr"/>
            <a:r>
              <a:rPr lang="zh-CN" altLang="en-US" sz="3000" b="1" dirty="0" smtClean="0">
                <a:solidFill>
                  <a:srgbClr val="FF0000"/>
                </a:solidFill>
                <a:latin typeface="微软雅黑" panose="020B0503020204020204" pitchFamily="34" charset="-122"/>
                <a:ea typeface="微软雅黑" panose="020B0503020204020204" pitchFamily="34" charset="-122"/>
              </a:rPr>
              <a:t>一些粗糙的</a:t>
            </a:r>
            <a:r>
              <a:rPr lang="zh-CN" altLang="en-US" sz="3000" b="1" dirty="0">
                <a:solidFill>
                  <a:srgbClr val="FF0000"/>
                </a:solidFill>
                <a:latin typeface="微软雅黑" panose="020B0503020204020204" pitchFamily="34" charset="-122"/>
                <a:ea typeface="微软雅黑" panose="020B0503020204020204" pitchFamily="34" charset="-122"/>
              </a:rPr>
              <a:t>石器</a:t>
            </a:r>
            <a:endParaRPr lang="zh-CN" altLang="en-US" sz="3000" b="1" dirty="0">
              <a:solidFill>
                <a:srgbClr val="FF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901327" y="1709529"/>
            <a:ext cx="3744416" cy="553998"/>
          </a:xfrm>
          <a:prstGeom prst="rect">
            <a:avLst/>
          </a:prstGeom>
          <a:noFill/>
          <a:ln w="28575">
            <a:solidFill>
              <a:schemeClr val="accent1">
                <a:lumMod val="75000"/>
              </a:schemeClr>
            </a:solidFill>
          </a:ln>
        </p:spPr>
        <p:txBody>
          <a:bodyPr wrap="square" rtlCol="0">
            <a:spAutoFit/>
          </a:bodyPr>
          <a:lstStyle/>
          <a:p>
            <a:pPr algn="ctr"/>
            <a:r>
              <a:rPr lang="zh-CN" altLang="en-US" sz="3000" b="1" dirty="0">
                <a:solidFill>
                  <a:srgbClr val="7030A0"/>
                </a:solidFill>
                <a:latin typeface="微软雅黑" panose="020B0503020204020204" pitchFamily="34" charset="-122"/>
                <a:ea typeface="微软雅黑" panose="020B0503020204020204" pitchFamily="34" charset="-122"/>
              </a:rPr>
              <a:t>能够</a:t>
            </a:r>
            <a:r>
              <a:rPr lang="zh-CN" altLang="en-US" sz="3000" b="1" dirty="0" smtClean="0">
                <a:solidFill>
                  <a:srgbClr val="7030A0"/>
                </a:solidFill>
                <a:latin typeface="微软雅黑" panose="020B0503020204020204" pitchFamily="34" charset="-122"/>
                <a:ea typeface="微软雅黑" panose="020B0503020204020204" pitchFamily="34" charset="-122"/>
              </a:rPr>
              <a:t>制作和使用工具</a:t>
            </a:r>
            <a:endParaRPr lang="zh-CN" altLang="en-US" sz="3000" b="1" dirty="0">
              <a:solidFill>
                <a:srgbClr val="7030A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908719" y="2787774"/>
            <a:ext cx="2928938" cy="553998"/>
          </a:xfrm>
          <a:prstGeom prst="rect">
            <a:avLst/>
          </a:prstGeom>
          <a:noFill/>
          <a:ln w="28575">
            <a:solidFill>
              <a:schemeClr val="accent1">
                <a:lumMod val="75000"/>
              </a:schemeClr>
            </a:solidFill>
          </a:ln>
        </p:spPr>
        <p:txBody>
          <a:bodyPr wrap="square" rtlCol="0">
            <a:spAutoFit/>
          </a:bodyPr>
          <a:lstStyle/>
          <a:p>
            <a:pPr algn="ctr"/>
            <a:r>
              <a:rPr lang="zh-CN" altLang="en-US" sz="3000" b="1" dirty="0"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距今约</a:t>
            </a:r>
            <a:r>
              <a:rPr lang="en-US" altLang="zh-CN" sz="30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170</a:t>
            </a:r>
            <a:r>
              <a:rPr lang="zh-CN" altLang="en-US" sz="3000" b="1" dirty="0"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万年</a:t>
            </a:r>
            <a:endParaRPr lang="zh-CN" altLang="en-US" sz="30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3820964" y="2045628"/>
            <a:ext cx="1031502" cy="93610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820964" y="1986071"/>
            <a:ext cx="1031502" cy="1056636"/>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1"/>
          <p:cNvSpPr txBox="1">
            <a:spLocks noChangeArrowheads="1"/>
          </p:cNvSpPr>
          <p:nvPr/>
        </p:nvSpPr>
        <p:spPr bwMode="auto">
          <a:xfrm>
            <a:off x="2567865" y="1059582"/>
            <a:ext cx="3600400" cy="55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defRPr/>
            </a:pPr>
            <a:r>
              <a:rPr lang="zh-CN" altLang="en-US" sz="3000" b="1" dirty="0" smtClean="0">
                <a:latin typeface="微软雅黑" panose="020B0503020204020204" pitchFamily="34" charset="-122"/>
                <a:ea typeface="微软雅黑" panose="020B0503020204020204" pitchFamily="34" charset="-122"/>
              </a:rPr>
              <a:t>郧县人</a:t>
            </a:r>
            <a:endParaRPr lang="zh-CN" altLang="en-US" sz="3000" b="1" dirty="0">
              <a:latin typeface="微软雅黑" panose="020B0503020204020204" pitchFamily="34" charset="-122"/>
              <a:ea typeface="微软雅黑" panose="020B0503020204020204" pitchFamily="34" charset="-122"/>
            </a:endParaRPr>
          </a:p>
        </p:txBody>
      </p:sp>
      <p:sp>
        <p:nvSpPr>
          <p:cNvPr id="5" name="文本框 4"/>
          <p:cNvSpPr txBox="1"/>
          <p:nvPr/>
        </p:nvSpPr>
        <p:spPr>
          <a:xfrm>
            <a:off x="683568" y="2499742"/>
            <a:ext cx="3168352" cy="553998"/>
          </a:xfrm>
          <a:prstGeom prst="rect">
            <a:avLst/>
          </a:prstGeom>
          <a:noFill/>
          <a:ln w="28575">
            <a:solidFill>
              <a:schemeClr val="accent1">
                <a:lumMod val="75000"/>
              </a:schemeClr>
            </a:solidFill>
          </a:ln>
        </p:spPr>
        <p:txBody>
          <a:bodyPr wrap="square" rtlCol="0">
            <a:spAutoFit/>
          </a:bodyPr>
          <a:lstStyle/>
          <a:p>
            <a:pPr algn="ctr"/>
            <a:r>
              <a:rPr lang="en-US" altLang="zh-CN" sz="3000" b="1" dirty="0" smtClean="0">
                <a:solidFill>
                  <a:srgbClr val="FF0000"/>
                </a:solidFill>
                <a:latin typeface="微软雅黑" panose="020B0503020204020204" pitchFamily="34" charset="-122"/>
                <a:ea typeface="微软雅黑" panose="020B0503020204020204" pitchFamily="34" charset="-122"/>
              </a:rPr>
              <a:t>3</a:t>
            </a:r>
            <a:r>
              <a:rPr lang="zh-CN" altLang="en-US" sz="3000" b="1" dirty="0" smtClean="0">
                <a:solidFill>
                  <a:srgbClr val="FF0000"/>
                </a:solidFill>
                <a:latin typeface="微软雅黑" panose="020B0503020204020204" pitchFamily="34" charset="-122"/>
                <a:ea typeface="微软雅黑" panose="020B0503020204020204" pitchFamily="34" charset="-122"/>
              </a:rPr>
              <a:t>个头骨化石</a:t>
            </a:r>
            <a:endParaRPr lang="zh-CN" altLang="en-US" sz="3000" b="1" dirty="0">
              <a:solidFill>
                <a:srgbClr val="FF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916827" y="2355726"/>
            <a:ext cx="3216970" cy="1015663"/>
          </a:xfrm>
          <a:prstGeom prst="rect">
            <a:avLst/>
          </a:prstGeom>
          <a:noFill/>
          <a:ln w="28575">
            <a:solidFill>
              <a:schemeClr val="accent1">
                <a:lumMod val="75000"/>
              </a:schemeClr>
            </a:solidFill>
          </a:ln>
        </p:spPr>
        <p:txBody>
          <a:bodyPr wrap="square" rtlCol="0">
            <a:spAutoFit/>
          </a:bodyPr>
          <a:lstStyle/>
          <a:p>
            <a:pPr algn="ctr"/>
            <a:r>
              <a:rPr lang="zh-CN" altLang="en-US" sz="3000" b="1" dirty="0"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距今约</a:t>
            </a:r>
            <a:r>
              <a:rPr lang="en-US" altLang="zh-CN" sz="3000" b="1" dirty="0"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110</a:t>
            </a:r>
            <a:r>
              <a:rPr lang="zh-CN" altLang="en-US" sz="3000" b="1" dirty="0"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3000" b="1" dirty="0"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—80</a:t>
            </a:r>
            <a:r>
              <a:rPr lang="zh-CN" altLang="en-US" sz="3000" b="1" dirty="0"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万年</a:t>
            </a:r>
            <a:endParaRPr lang="zh-CN" altLang="en-US" sz="3000" b="1" dirty="0">
              <a:solidFill>
                <a:srgbClr val="7030A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AS_UNIQUEID" val="1185"/>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AS_UNIQUEID" val="1185"/>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AS_UNIQUEID" val="1185"/>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1185"/>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AS_UNIQUEID" val="1040"/>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AS_UNIQUEID" val="1041"/>
</p:tagLst>
</file>

<file path=ppt/tags/tag31.xml><?xml version="1.0" encoding="utf-8"?>
<p:tagLst xmlns:p="http://schemas.openxmlformats.org/presentationml/2006/main">
  <p:tag name="AS_UNIQUEID" val="1042"/>
</p:tagLst>
</file>

<file path=ppt/tags/tag32.xml><?xml version="1.0" encoding="utf-8"?>
<p:tagLst xmlns:p="http://schemas.openxmlformats.org/presentationml/2006/main">
  <p:tag name="AS_UNIQUEID" val="1043"/>
</p:tagLst>
</file>

<file path=ppt/tags/tag33.xml><?xml version="1.0" encoding="utf-8"?>
<p:tagLst xmlns:p="http://schemas.openxmlformats.org/presentationml/2006/main">
  <p:tag name="AS_UNIQUEID" val="1044"/>
</p:tagLst>
</file>

<file path=ppt/tags/tag34.xml><?xml version="1.0" encoding="utf-8"?>
<p:tagLst xmlns:p="http://schemas.openxmlformats.org/presentationml/2006/main">
  <p:tag name="AS_UNIQUEID" val="718"/>
</p:tagLst>
</file>

<file path=ppt/tags/tag35.xml><?xml version="1.0" encoding="utf-8"?>
<p:tagLst xmlns:p="http://schemas.openxmlformats.org/presentationml/2006/main">
  <p:tag name="AS_UNIQUEID" val="1043"/>
</p:tagLst>
</file>

<file path=ppt/tags/tag36.xml><?xml version="1.0" encoding="utf-8"?>
<p:tagLst xmlns:p="http://schemas.openxmlformats.org/presentationml/2006/main">
  <p:tag name="AS_UNIQUEID" val="11634"/>
</p:tagLst>
</file>

<file path=ppt/tags/tag37.xml><?xml version="1.0" encoding="utf-8"?>
<p:tagLst xmlns:p="http://schemas.openxmlformats.org/presentationml/2006/main">
  <p:tag name="AS_UNIQUEID" val="11635"/>
</p:tagLst>
</file>

<file path=ppt/tags/tag38.xml><?xml version="1.0" encoding="utf-8"?>
<p:tagLst xmlns:p="http://schemas.openxmlformats.org/presentationml/2006/main">
  <p:tag name="AS_UNIQUEID" val="1043"/>
</p:tagLst>
</file>

<file path=ppt/tags/tag39.xml><?xml version="1.0" encoding="utf-8"?>
<p:tagLst xmlns:p="http://schemas.openxmlformats.org/presentationml/2006/main">
  <p:tag name="KSO_WM_UNIT_TABLE_BEAUTIFY" val="smartTable{626b6e3f-be52-49d7-bd1b-71a987b20384}"/>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KSO_WPP_MARK_KEY" val="6ad2f266-4bd8-499a-a886-b44b75662c58"/>
  <p:tag name="COMMONDATA" val="eyJoZGlkIjoiYmMxNmJjZDdhZDE2YjM5ZDA4MmY2OGMxZTYwMWNhY2IifQ=="/>
  <p:tag name="commondata" val="eyJoZGlkIjoiMDc0YmVkNzIyYTUyMGViMjlkZjRjOWNkOGFjNWZiMmU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AS_UNIQUEID" val="1185"/>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2302</Words>
  <Application>WPS 演示</Application>
  <PresentationFormat>全屏显示(16:9)</PresentationFormat>
  <Paragraphs>320</Paragraphs>
  <Slides>31</Slides>
  <Notes>21</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31</vt:i4>
      </vt:variant>
    </vt:vector>
  </HeadingPairs>
  <TitlesOfParts>
    <vt:vector size="56" baseType="lpstr">
      <vt:lpstr>Arial</vt:lpstr>
      <vt:lpstr>宋体</vt:lpstr>
      <vt:lpstr>Wingdings</vt:lpstr>
      <vt:lpstr>Wingdings</vt:lpstr>
      <vt:lpstr>黑体</vt:lpstr>
      <vt:lpstr>微软雅黑</vt:lpstr>
      <vt:lpstr>Calibri</vt:lpstr>
      <vt:lpstr>等线</vt:lpstr>
      <vt:lpstr>仿宋</vt:lpstr>
      <vt:lpstr>方正宋刻本秀楷简体</vt:lpstr>
      <vt:lpstr>Times New Roman</vt:lpstr>
      <vt:lpstr>Calibri</vt:lpstr>
      <vt:lpstr>方正粗黑宋简体</vt:lpstr>
      <vt:lpstr>方正清刻本悦宋简体</vt:lpstr>
      <vt:lpstr>楷体</vt:lpstr>
      <vt:lpstr>方正粗活意简体</vt:lpstr>
      <vt:lpstr>Arial Unicode MS</vt:lpstr>
      <vt:lpstr>华文新魏</vt:lpstr>
      <vt:lpstr>华文行楷</vt:lpstr>
      <vt:lpstr>楷体_GB2312</vt:lpstr>
      <vt:lpstr>华文楷体</vt:lpstr>
      <vt:lpstr>Arial</vt:lpstr>
      <vt:lpstr>Segoe UI</vt:lpstr>
      <vt:lpstr>1_自定义设计方案</vt:lpstr>
      <vt:lpstr>课后作业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83</cp:revision>
  <dcterms:created xsi:type="dcterms:W3CDTF">2016-11-28T11:05:00Z</dcterms:created>
  <dcterms:modified xsi:type="dcterms:W3CDTF">2024-07-12T01:07:09Z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545721E3F899402CB67D7F1080A6E5AD</vt:lpwstr>
  </property>
</Properties>
</file>